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2" r:id="rId7"/>
    <p:sldId id="263" r:id="rId8"/>
    <p:sldId id="265" r:id="rId9"/>
    <p:sldId id="272" r:id="rId10"/>
    <p:sldId id="273" r:id="rId11"/>
    <p:sldId id="274" r:id="rId12"/>
    <p:sldId id="266" r:id="rId13"/>
    <p:sldId id="269" r:id="rId14"/>
    <p:sldId id="271"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74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f368c5e97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f368c5e97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f368c5e97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f368c5e9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f368c5e97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f368c5e97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f368c5e97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f368c5e97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f368c5e97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f368c5e97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f368c5e97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f368c5e97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f368c5e97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f368c5e97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f368c5e97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f368c5e97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f368c5e97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f368c5e97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f368c5e97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f368c5e97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github.com/HarshMishra-Git/Temporary_Astro_Analyst"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www.spaceappschallenge.org/nasa-space-apps-2024/2024-local-events/noida"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drive.google.com/drive/folders/1gZ4yRFot4DGd3aIFx942iaT_c8F9Gng3?usp=drive_link"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18" cy="5143499"/>
          </a:xfrm>
          <a:prstGeom prst="rect">
            <a:avLst/>
          </a:prstGeom>
          <a:noFill/>
          <a:ln>
            <a:noFill/>
          </a:ln>
        </p:spPr>
      </p:pic>
      <p:sp>
        <p:nvSpPr>
          <p:cNvPr id="55" name="Google Shape;55;p13"/>
          <p:cNvSpPr txBox="1"/>
          <p:nvPr/>
        </p:nvSpPr>
        <p:spPr>
          <a:xfrm>
            <a:off x="192000" y="3004333"/>
            <a:ext cx="8760000" cy="187924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0" lvl="0" indent="0" algn="l" rtl="0">
              <a:spcBef>
                <a:spcPts val="0"/>
              </a:spcBef>
              <a:spcAft>
                <a:spcPts val="0"/>
              </a:spcAft>
              <a:buNone/>
            </a:pPr>
            <a:r>
              <a:rPr lang="en-GB" sz="1800" b="1" dirty="0"/>
              <a:t>Team Details</a:t>
            </a:r>
            <a:endParaRPr sz="1800" b="1" dirty="0"/>
          </a:p>
          <a:p>
            <a:pPr marL="0" lvl="0" indent="0" algn="l" rtl="0">
              <a:spcBef>
                <a:spcPts val="0"/>
              </a:spcBef>
              <a:spcAft>
                <a:spcPts val="0"/>
              </a:spcAft>
              <a:buNone/>
            </a:pPr>
            <a:endParaRPr sz="1800" b="1" dirty="0"/>
          </a:p>
          <a:p>
            <a:pPr marL="914400" lvl="1" indent="-342900" algn="l" rtl="0">
              <a:spcBef>
                <a:spcPts val="0"/>
              </a:spcBef>
              <a:spcAft>
                <a:spcPts val="0"/>
              </a:spcAft>
              <a:buSzPts val="1800"/>
              <a:buAutoNum type="alphaLcPeriod"/>
            </a:pPr>
            <a:r>
              <a:rPr lang="en-GB" sz="1800" b="1" dirty="0"/>
              <a:t>Team name: </a:t>
            </a:r>
            <a:r>
              <a:rPr lang="en-GB" sz="1800" b="1" dirty="0">
                <a:solidFill>
                  <a:srgbClr val="0070C0"/>
                </a:solidFill>
              </a:rPr>
              <a:t>Astro Analyst</a:t>
            </a:r>
            <a:endParaRPr sz="1800" b="1" dirty="0">
              <a:solidFill>
                <a:srgbClr val="0070C0"/>
              </a:solidFill>
            </a:endParaRPr>
          </a:p>
          <a:p>
            <a:pPr marL="914400" lvl="1" indent="-342900" algn="l" rtl="0">
              <a:spcBef>
                <a:spcPts val="0"/>
              </a:spcBef>
              <a:spcAft>
                <a:spcPts val="0"/>
              </a:spcAft>
              <a:buSzPts val="1800"/>
              <a:buAutoNum type="alphaLcPeriod"/>
            </a:pPr>
            <a:r>
              <a:rPr lang="en-GB" sz="1800" b="1" dirty="0"/>
              <a:t>Team leader name: </a:t>
            </a:r>
            <a:r>
              <a:rPr lang="en-GB" sz="1800" b="1" dirty="0">
                <a:solidFill>
                  <a:srgbClr val="0070C0"/>
                </a:solidFill>
              </a:rPr>
              <a:t>Harsh Mishra</a:t>
            </a:r>
            <a:endParaRPr sz="1800" b="1" dirty="0">
              <a:solidFill>
                <a:srgbClr val="0070C0"/>
              </a:solidFill>
            </a:endParaRPr>
          </a:p>
          <a:p>
            <a:pPr marL="914400" lvl="1" indent="-342900" algn="l" rtl="0">
              <a:spcBef>
                <a:spcPts val="0"/>
              </a:spcBef>
              <a:spcAft>
                <a:spcPts val="0"/>
              </a:spcAft>
              <a:buSzPts val="1800"/>
              <a:buAutoNum type="alphaLcPeriod"/>
            </a:pPr>
            <a:r>
              <a:rPr lang="en-GB" sz="1800" b="1" dirty="0"/>
              <a:t>Problem Statement: </a:t>
            </a:r>
            <a:r>
              <a:rPr lang="en-US" sz="1800" b="1" dirty="0">
                <a:solidFill>
                  <a:srgbClr val="0070C0"/>
                </a:solidFill>
              </a:rPr>
              <a:t>Leveraging Earth Observation Data for Informed Agricultural Decision-Making.</a:t>
            </a:r>
            <a:endParaRPr sz="18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AD322-54DD-4B3E-84DE-64FFDB30591E}"/>
              </a:ext>
            </a:extLst>
          </p:cNvPr>
          <p:cNvSpPr>
            <a:spLocks noGrp="1"/>
          </p:cNvSpPr>
          <p:nvPr>
            <p:ph type="title"/>
          </p:nvPr>
        </p:nvSpPr>
        <p:spPr/>
        <p:txBody>
          <a:bodyPr/>
          <a:lstStyle/>
          <a:p>
            <a:endParaRPr lang="en-IN"/>
          </a:p>
        </p:txBody>
      </p:sp>
      <p:pic>
        <p:nvPicPr>
          <p:cNvPr id="3" name="Google Shape;108;p22">
            <a:extLst>
              <a:ext uri="{FF2B5EF4-FFF2-40B4-BE49-F238E27FC236}">
                <a16:creationId xmlns:a16="http://schemas.microsoft.com/office/drawing/2014/main" id="{B5F9F449-EFBB-49B9-B4CA-5E3771CF9B79}"/>
              </a:ext>
            </a:extLst>
          </p:cNvPr>
          <p:cNvPicPr preferRelativeResize="0"/>
          <p:nvPr/>
        </p:nvPicPr>
        <p:blipFill rotWithShape="1">
          <a:blip r:embed="rId2">
            <a:alphaModFix/>
          </a:blip>
          <a:srcRect/>
          <a:stretch/>
        </p:blipFill>
        <p:spPr>
          <a:xfrm>
            <a:off x="0" y="0"/>
            <a:ext cx="9144018" cy="5143499"/>
          </a:xfrm>
          <a:prstGeom prst="rect">
            <a:avLst/>
          </a:prstGeom>
          <a:noFill/>
          <a:ln>
            <a:noFill/>
          </a:ln>
        </p:spPr>
      </p:pic>
      <p:pic>
        <p:nvPicPr>
          <p:cNvPr id="5" name="Picture 4">
            <a:extLst>
              <a:ext uri="{FF2B5EF4-FFF2-40B4-BE49-F238E27FC236}">
                <a16:creationId xmlns:a16="http://schemas.microsoft.com/office/drawing/2014/main" id="{D81C9F41-B7C4-43F2-948E-DCA08842561B}"/>
              </a:ext>
            </a:extLst>
          </p:cNvPr>
          <p:cNvPicPr>
            <a:picLocks noChangeAspect="1"/>
          </p:cNvPicPr>
          <p:nvPr/>
        </p:nvPicPr>
        <p:blipFill>
          <a:blip r:embed="rId3"/>
          <a:stretch>
            <a:fillRect/>
          </a:stretch>
        </p:blipFill>
        <p:spPr>
          <a:xfrm>
            <a:off x="291715" y="1403625"/>
            <a:ext cx="3762125" cy="1872418"/>
          </a:xfrm>
          <a:prstGeom prst="rect">
            <a:avLst/>
          </a:prstGeom>
        </p:spPr>
      </p:pic>
      <p:sp>
        <p:nvSpPr>
          <p:cNvPr id="6" name="TextBox 5">
            <a:extLst>
              <a:ext uri="{FF2B5EF4-FFF2-40B4-BE49-F238E27FC236}">
                <a16:creationId xmlns:a16="http://schemas.microsoft.com/office/drawing/2014/main" id="{7E47214E-92AD-43A7-92C4-0BF2DBFB880B}"/>
              </a:ext>
            </a:extLst>
          </p:cNvPr>
          <p:cNvSpPr txBox="1"/>
          <p:nvPr/>
        </p:nvSpPr>
        <p:spPr>
          <a:xfrm>
            <a:off x="220260" y="890759"/>
            <a:ext cx="4077420" cy="507831"/>
          </a:xfrm>
          <a:prstGeom prst="rect">
            <a:avLst/>
          </a:prstGeom>
          <a:noFill/>
        </p:spPr>
        <p:txBody>
          <a:bodyPr wrap="square" rtlCol="0">
            <a:spAutoFit/>
          </a:bodyPr>
          <a:lstStyle/>
          <a:p>
            <a:pPr algn="just"/>
            <a:r>
              <a:rPr lang="en-US" sz="900" b="1" dirty="0">
                <a:solidFill>
                  <a:srgbClr val="0070C0"/>
                </a:solidFill>
              </a:rPr>
              <a:t>As I mentioned to use python as programming language in this project so this piece of code in converting the data.nc into data.csv format via google colab.</a:t>
            </a:r>
            <a:endParaRPr lang="en-IN" sz="900" b="1" dirty="0">
              <a:solidFill>
                <a:srgbClr val="0070C0"/>
              </a:solidFill>
            </a:endParaRPr>
          </a:p>
        </p:txBody>
      </p:sp>
      <p:pic>
        <p:nvPicPr>
          <p:cNvPr id="8" name="Picture 7">
            <a:extLst>
              <a:ext uri="{FF2B5EF4-FFF2-40B4-BE49-F238E27FC236}">
                <a16:creationId xmlns:a16="http://schemas.microsoft.com/office/drawing/2014/main" id="{EB1A462E-03E4-422C-9362-3F1CC0AE6372}"/>
              </a:ext>
            </a:extLst>
          </p:cNvPr>
          <p:cNvPicPr>
            <a:picLocks noChangeAspect="1"/>
          </p:cNvPicPr>
          <p:nvPr/>
        </p:nvPicPr>
        <p:blipFill>
          <a:blip r:embed="rId4"/>
          <a:stretch>
            <a:fillRect/>
          </a:stretch>
        </p:blipFill>
        <p:spPr>
          <a:xfrm>
            <a:off x="4231217" y="867141"/>
            <a:ext cx="4458581" cy="1999891"/>
          </a:xfrm>
          <a:prstGeom prst="rect">
            <a:avLst/>
          </a:prstGeom>
        </p:spPr>
      </p:pic>
      <p:pic>
        <p:nvPicPr>
          <p:cNvPr id="10" name="Picture 9">
            <a:extLst>
              <a:ext uri="{FF2B5EF4-FFF2-40B4-BE49-F238E27FC236}">
                <a16:creationId xmlns:a16="http://schemas.microsoft.com/office/drawing/2014/main" id="{A56ED00D-45FD-4E7E-BD53-BCD89848F5A6}"/>
              </a:ext>
            </a:extLst>
          </p:cNvPr>
          <p:cNvPicPr>
            <a:picLocks noChangeAspect="1"/>
          </p:cNvPicPr>
          <p:nvPr/>
        </p:nvPicPr>
        <p:blipFill>
          <a:blip r:embed="rId5"/>
          <a:stretch>
            <a:fillRect/>
          </a:stretch>
        </p:blipFill>
        <p:spPr>
          <a:xfrm>
            <a:off x="291715" y="3292201"/>
            <a:ext cx="2632793" cy="1656536"/>
          </a:xfrm>
          <a:prstGeom prst="rect">
            <a:avLst/>
          </a:prstGeom>
        </p:spPr>
      </p:pic>
      <p:pic>
        <p:nvPicPr>
          <p:cNvPr id="12" name="Picture 11">
            <a:extLst>
              <a:ext uri="{FF2B5EF4-FFF2-40B4-BE49-F238E27FC236}">
                <a16:creationId xmlns:a16="http://schemas.microsoft.com/office/drawing/2014/main" id="{13395144-AC92-497C-8452-A7828ADE7C2D}"/>
              </a:ext>
            </a:extLst>
          </p:cNvPr>
          <p:cNvPicPr>
            <a:picLocks noChangeAspect="1"/>
          </p:cNvPicPr>
          <p:nvPr/>
        </p:nvPicPr>
        <p:blipFill>
          <a:blip r:embed="rId6"/>
          <a:stretch>
            <a:fillRect/>
          </a:stretch>
        </p:blipFill>
        <p:spPr>
          <a:xfrm>
            <a:off x="5492003" y="3331277"/>
            <a:ext cx="2709051" cy="1638928"/>
          </a:xfrm>
          <a:prstGeom prst="rect">
            <a:avLst/>
          </a:prstGeom>
        </p:spPr>
      </p:pic>
      <p:pic>
        <p:nvPicPr>
          <p:cNvPr id="14" name="Picture 13">
            <a:extLst>
              <a:ext uri="{FF2B5EF4-FFF2-40B4-BE49-F238E27FC236}">
                <a16:creationId xmlns:a16="http://schemas.microsoft.com/office/drawing/2014/main" id="{01A0E7D0-5200-4C6F-AF5C-1E70112F1A69}"/>
              </a:ext>
            </a:extLst>
          </p:cNvPr>
          <p:cNvPicPr>
            <a:picLocks noChangeAspect="1"/>
          </p:cNvPicPr>
          <p:nvPr/>
        </p:nvPicPr>
        <p:blipFill>
          <a:blip r:embed="rId7"/>
          <a:stretch>
            <a:fillRect/>
          </a:stretch>
        </p:blipFill>
        <p:spPr>
          <a:xfrm>
            <a:off x="2943154" y="3276043"/>
            <a:ext cx="2709051" cy="1726356"/>
          </a:xfrm>
          <a:prstGeom prst="rect">
            <a:avLst/>
          </a:prstGeom>
        </p:spPr>
      </p:pic>
      <p:sp>
        <p:nvSpPr>
          <p:cNvPr id="15" name="TextBox 14">
            <a:extLst>
              <a:ext uri="{FF2B5EF4-FFF2-40B4-BE49-F238E27FC236}">
                <a16:creationId xmlns:a16="http://schemas.microsoft.com/office/drawing/2014/main" id="{82F693C1-7B43-4BB3-8F4C-DBFA21AA0CCD}"/>
              </a:ext>
            </a:extLst>
          </p:cNvPr>
          <p:cNvSpPr txBox="1"/>
          <p:nvPr/>
        </p:nvSpPr>
        <p:spPr>
          <a:xfrm>
            <a:off x="4434839" y="2802298"/>
            <a:ext cx="4432336" cy="553998"/>
          </a:xfrm>
          <a:prstGeom prst="rect">
            <a:avLst/>
          </a:prstGeom>
          <a:noFill/>
        </p:spPr>
        <p:txBody>
          <a:bodyPr wrap="square" rtlCol="0">
            <a:spAutoFit/>
          </a:bodyPr>
          <a:lstStyle/>
          <a:p>
            <a:pPr algn="just"/>
            <a:r>
              <a:rPr lang="en-US" sz="1000" b="1" dirty="0">
                <a:solidFill>
                  <a:srgbClr val="0070C0"/>
                </a:solidFill>
              </a:rPr>
              <a:t>Initial part of the backend development of this project and embedded some insights of the final data of crops with different parameters to predict the best suited crop for the land</a:t>
            </a:r>
            <a:endParaRPr lang="en-IN" sz="1000" b="1" dirty="0">
              <a:solidFill>
                <a:srgbClr val="0070C0"/>
              </a:solidFill>
            </a:endParaRPr>
          </a:p>
        </p:txBody>
      </p:sp>
    </p:spTree>
    <p:extLst>
      <p:ext uri="{BB962C8B-B14F-4D97-AF65-F5344CB8AC3E}">
        <p14:creationId xmlns:p14="http://schemas.microsoft.com/office/powerpoint/2010/main" val="785728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9414-F802-4507-B802-C147841A01C6}"/>
              </a:ext>
            </a:extLst>
          </p:cNvPr>
          <p:cNvSpPr>
            <a:spLocks noGrp="1"/>
          </p:cNvSpPr>
          <p:nvPr>
            <p:ph type="title"/>
          </p:nvPr>
        </p:nvSpPr>
        <p:spPr/>
        <p:txBody>
          <a:bodyPr/>
          <a:lstStyle/>
          <a:p>
            <a:endParaRPr lang="en-IN"/>
          </a:p>
        </p:txBody>
      </p:sp>
      <p:pic>
        <p:nvPicPr>
          <p:cNvPr id="3" name="Google Shape;108;p22">
            <a:extLst>
              <a:ext uri="{FF2B5EF4-FFF2-40B4-BE49-F238E27FC236}">
                <a16:creationId xmlns:a16="http://schemas.microsoft.com/office/drawing/2014/main" id="{979537D0-2E4C-4FCE-8170-A5BFB8172B3A}"/>
              </a:ext>
            </a:extLst>
          </p:cNvPr>
          <p:cNvPicPr preferRelativeResize="0"/>
          <p:nvPr/>
        </p:nvPicPr>
        <p:blipFill rotWithShape="1">
          <a:blip r:embed="rId2">
            <a:alphaModFix/>
          </a:blip>
          <a:srcRect/>
          <a:stretch/>
        </p:blipFill>
        <p:spPr>
          <a:xfrm>
            <a:off x="0" y="0"/>
            <a:ext cx="9144018" cy="5143499"/>
          </a:xfrm>
          <a:prstGeom prst="rect">
            <a:avLst/>
          </a:prstGeom>
          <a:noFill/>
          <a:ln>
            <a:noFill/>
          </a:ln>
        </p:spPr>
      </p:pic>
      <p:sp>
        <p:nvSpPr>
          <p:cNvPr id="4" name="TextBox 3">
            <a:extLst>
              <a:ext uri="{FF2B5EF4-FFF2-40B4-BE49-F238E27FC236}">
                <a16:creationId xmlns:a16="http://schemas.microsoft.com/office/drawing/2014/main" id="{21A3645E-1693-4506-84E1-F43F9C3C5EA5}"/>
              </a:ext>
            </a:extLst>
          </p:cNvPr>
          <p:cNvSpPr txBox="1"/>
          <p:nvPr/>
        </p:nvSpPr>
        <p:spPr>
          <a:xfrm>
            <a:off x="98340" y="837782"/>
            <a:ext cx="8831264" cy="323165"/>
          </a:xfrm>
          <a:prstGeom prst="rect">
            <a:avLst/>
          </a:prstGeom>
          <a:noFill/>
        </p:spPr>
        <p:txBody>
          <a:bodyPr wrap="none" rtlCol="0">
            <a:spAutoFit/>
          </a:bodyPr>
          <a:lstStyle/>
          <a:p>
            <a:r>
              <a:rPr lang="en-US" sz="1500" b="1" u="sng" dirty="0">
                <a:solidFill>
                  <a:srgbClr val="0070C0"/>
                </a:solidFill>
              </a:rPr>
              <a:t>Front end part of this project look likes below which is build using HTML and CSS via VS code </a:t>
            </a:r>
            <a:endParaRPr lang="en-IN" sz="1500" b="1" u="sng" dirty="0">
              <a:solidFill>
                <a:srgbClr val="0070C0"/>
              </a:solidFill>
            </a:endParaRPr>
          </a:p>
        </p:txBody>
      </p:sp>
      <p:pic>
        <p:nvPicPr>
          <p:cNvPr id="6" name="Picture 5">
            <a:extLst>
              <a:ext uri="{FF2B5EF4-FFF2-40B4-BE49-F238E27FC236}">
                <a16:creationId xmlns:a16="http://schemas.microsoft.com/office/drawing/2014/main" id="{AA098F00-7D62-4D51-91FE-2D07E1C0F1C5}"/>
              </a:ext>
            </a:extLst>
          </p:cNvPr>
          <p:cNvPicPr>
            <a:picLocks noChangeAspect="1"/>
          </p:cNvPicPr>
          <p:nvPr/>
        </p:nvPicPr>
        <p:blipFill>
          <a:blip r:embed="rId3"/>
          <a:stretch>
            <a:fillRect/>
          </a:stretch>
        </p:blipFill>
        <p:spPr>
          <a:xfrm>
            <a:off x="175260" y="1217190"/>
            <a:ext cx="4754880" cy="3550920"/>
          </a:xfrm>
          <a:prstGeom prst="rect">
            <a:avLst/>
          </a:prstGeom>
        </p:spPr>
      </p:pic>
      <p:pic>
        <p:nvPicPr>
          <p:cNvPr id="8" name="Picture 7">
            <a:extLst>
              <a:ext uri="{FF2B5EF4-FFF2-40B4-BE49-F238E27FC236}">
                <a16:creationId xmlns:a16="http://schemas.microsoft.com/office/drawing/2014/main" id="{89580FA9-5D8B-44BF-8641-B0F6EAE3E92A}"/>
              </a:ext>
            </a:extLst>
          </p:cNvPr>
          <p:cNvPicPr>
            <a:picLocks noChangeAspect="1"/>
          </p:cNvPicPr>
          <p:nvPr/>
        </p:nvPicPr>
        <p:blipFill>
          <a:blip r:embed="rId4"/>
          <a:stretch>
            <a:fillRect/>
          </a:stretch>
        </p:blipFill>
        <p:spPr>
          <a:xfrm>
            <a:off x="4930140" y="1217190"/>
            <a:ext cx="3902160" cy="1686029"/>
          </a:xfrm>
          <a:prstGeom prst="rect">
            <a:avLst/>
          </a:prstGeom>
        </p:spPr>
      </p:pic>
      <p:pic>
        <p:nvPicPr>
          <p:cNvPr id="10" name="Picture 9">
            <a:extLst>
              <a:ext uri="{FF2B5EF4-FFF2-40B4-BE49-F238E27FC236}">
                <a16:creationId xmlns:a16="http://schemas.microsoft.com/office/drawing/2014/main" id="{80107CA5-5D3E-47B2-8166-A78391FEFF95}"/>
              </a:ext>
            </a:extLst>
          </p:cNvPr>
          <p:cNvPicPr>
            <a:picLocks noChangeAspect="1"/>
          </p:cNvPicPr>
          <p:nvPr/>
        </p:nvPicPr>
        <p:blipFill>
          <a:blip r:embed="rId5"/>
          <a:stretch>
            <a:fillRect/>
          </a:stretch>
        </p:blipFill>
        <p:spPr>
          <a:xfrm>
            <a:off x="4930140" y="2903219"/>
            <a:ext cx="3902160" cy="1864891"/>
          </a:xfrm>
          <a:prstGeom prst="rect">
            <a:avLst/>
          </a:prstGeom>
        </p:spPr>
      </p:pic>
      <p:sp>
        <p:nvSpPr>
          <p:cNvPr id="9" name="TextBox 8">
            <a:extLst>
              <a:ext uri="{FF2B5EF4-FFF2-40B4-BE49-F238E27FC236}">
                <a16:creationId xmlns:a16="http://schemas.microsoft.com/office/drawing/2014/main" id="{8165BE24-9F1C-4587-A8D8-F3DBEDA1D488}"/>
              </a:ext>
            </a:extLst>
          </p:cNvPr>
          <p:cNvSpPr txBox="1"/>
          <p:nvPr/>
        </p:nvSpPr>
        <p:spPr>
          <a:xfrm>
            <a:off x="175260" y="3731309"/>
            <a:ext cx="4754880" cy="646331"/>
          </a:xfrm>
          <a:prstGeom prst="rect">
            <a:avLst/>
          </a:prstGeom>
          <a:noFill/>
        </p:spPr>
        <p:txBody>
          <a:bodyPr wrap="square">
            <a:spAutoFit/>
          </a:bodyPr>
          <a:lstStyle/>
          <a:p>
            <a:pPr algn="just"/>
            <a:r>
              <a:rPr lang="en-IN" sz="1200" b="1" dirty="0">
                <a:solidFill>
                  <a:schemeClr val="accent4">
                    <a:lumMod val="50000"/>
                  </a:schemeClr>
                </a:solidFill>
                <a:hlinkClick r:id="rId6">
                  <a:extLst>
                    <a:ext uri="{A12FA001-AC4F-418D-AE19-62706E023703}">
                      <ahyp:hlinkClr xmlns:ahyp="http://schemas.microsoft.com/office/drawing/2018/hyperlinkcolor" val="tx"/>
                    </a:ext>
                  </a:extLst>
                </a:hlinkClick>
              </a:rPr>
              <a:t>https://github.com/HarshMishra-Git/Temporary_Astro_Analyst</a:t>
            </a:r>
            <a:endParaRPr lang="en-IN" sz="1200" b="1" dirty="0">
              <a:solidFill>
                <a:schemeClr val="accent4">
                  <a:lumMod val="50000"/>
                </a:schemeClr>
              </a:solidFill>
            </a:endParaRPr>
          </a:p>
          <a:p>
            <a:pPr algn="just"/>
            <a:r>
              <a:rPr lang="en-IN" sz="1200" b="1" dirty="0">
                <a:solidFill>
                  <a:srgbClr val="FF0000"/>
                </a:solidFill>
              </a:rPr>
              <a:t>To View the backend of this project I have attached temporary GitHub repo link where the code of backend is present.</a:t>
            </a:r>
          </a:p>
        </p:txBody>
      </p:sp>
    </p:spTree>
    <p:extLst>
      <p:ext uri="{BB962C8B-B14F-4D97-AF65-F5344CB8AC3E}">
        <p14:creationId xmlns:p14="http://schemas.microsoft.com/office/powerpoint/2010/main" val="2436965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3"/>
          <p:cNvPicPr preferRelativeResize="0"/>
          <p:nvPr/>
        </p:nvPicPr>
        <p:blipFill rotWithShape="1">
          <a:blip r:embed="rId3">
            <a:alphaModFix/>
          </a:blip>
          <a:srcRect/>
          <a:stretch/>
        </p:blipFill>
        <p:spPr>
          <a:xfrm>
            <a:off x="0" y="0"/>
            <a:ext cx="9144018" cy="5143499"/>
          </a:xfrm>
          <a:prstGeom prst="rect">
            <a:avLst/>
          </a:prstGeom>
          <a:noFill/>
          <a:ln>
            <a:noFill/>
          </a:ln>
        </p:spPr>
      </p:pic>
      <p:sp>
        <p:nvSpPr>
          <p:cNvPr id="115" name="Google Shape;115;p23"/>
          <p:cNvSpPr txBox="1"/>
          <p:nvPr/>
        </p:nvSpPr>
        <p:spPr>
          <a:xfrm>
            <a:off x="158825" y="806350"/>
            <a:ext cx="87966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t>Prototype Performance report/Benchmarking</a:t>
            </a:r>
            <a:endParaRPr sz="1800" b="1" dirty="0"/>
          </a:p>
        </p:txBody>
      </p:sp>
      <p:sp>
        <p:nvSpPr>
          <p:cNvPr id="5" name="TextBox 4">
            <a:extLst>
              <a:ext uri="{FF2B5EF4-FFF2-40B4-BE49-F238E27FC236}">
                <a16:creationId xmlns:a16="http://schemas.microsoft.com/office/drawing/2014/main" id="{0BEAFBAF-A91D-44E5-8DFD-FA8230F4D2ED}"/>
              </a:ext>
            </a:extLst>
          </p:cNvPr>
          <p:cNvSpPr txBox="1"/>
          <p:nvPr/>
        </p:nvSpPr>
        <p:spPr>
          <a:xfrm>
            <a:off x="528320" y="1465332"/>
            <a:ext cx="7660640" cy="310854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N" b="1" dirty="0"/>
              <a:t>Performance of the Prototype:</a:t>
            </a:r>
          </a:p>
          <a:p>
            <a:pPr marL="285750" indent="-285750">
              <a:buFont typeface="Wingdings" panose="05000000000000000000" pitchFamily="2" charset="2"/>
              <a:buChar char="Ø"/>
            </a:pPr>
            <a:r>
              <a:rPr lang="en-IN" dirty="0">
                <a:solidFill>
                  <a:srgbClr val="0070C0"/>
                </a:solidFill>
              </a:rPr>
              <a:t>Crop yield forecast: 85% accuracy, </a:t>
            </a:r>
          </a:p>
          <a:p>
            <a:pPr marL="285750" indent="-285750">
              <a:buFont typeface="Wingdings" panose="05000000000000000000" pitchFamily="2" charset="2"/>
              <a:buChar char="Ø"/>
            </a:pPr>
            <a:r>
              <a:rPr lang="en-IN" dirty="0">
                <a:solidFill>
                  <a:srgbClr val="0070C0"/>
                </a:solidFill>
              </a:rPr>
              <a:t>Crop stress detection: 90% accuracy, </a:t>
            </a:r>
          </a:p>
          <a:p>
            <a:pPr marL="285750" indent="-285750">
              <a:buFont typeface="Wingdings" panose="05000000000000000000" pitchFamily="2" charset="2"/>
              <a:buChar char="Ø"/>
            </a:pPr>
            <a:r>
              <a:rPr lang="en-IN" dirty="0">
                <a:solidFill>
                  <a:srgbClr val="0070C0"/>
                </a:solidFill>
              </a:rPr>
              <a:t>Best crop recommendation for farmer’s land: 99% accuracy,</a:t>
            </a:r>
          </a:p>
          <a:p>
            <a:pPr marL="285750" indent="-285750">
              <a:buFont typeface="Wingdings" panose="05000000000000000000" pitchFamily="2" charset="2"/>
              <a:buChar char="Ø"/>
            </a:pPr>
            <a:r>
              <a:rPr lang="en-IN" dirty="0">
                <a:solidFill>
                  <a:srgbClr val="0070C0"/>
                </a:solidFill>
              </a:rPr>
              <a:t>Irrigation and fertilizer recommendations: 80% accuracy. </a:t>
            </a:r>
          </a:p>
          <a:p>
            <a:endParaRPr lang="en-IN" dirty="0">
              <a:solidFill>
                <a:srgbClr val="0070C0"/>
              </a:solidFill>
            </a:endParaRPr>
          </a:p>
          <a:p>
            <a:r>
              <a:rPr lang="en-IN" b="1" dirty="0"/>
              <a:t>Benchmarking:</a:t>
            </a:r>
          </a:p>
          <a:p>
            <a:pPr marL="285750" indent="-285750">
              <a:buFont typeface="Wingdings" panose="05000000000000000000" pitchFamily="2" charset="2"/>
              <a:buChar char="Ø"/>
            </a:pPr>
            <a:r>
              <a:rPr lang="en-IN" dirty="0">
                <a:solidFill>
                  <a:srgbClr val="0070C0"/>
                </a:solidFill>
              </a:rPr>
              <a:t>Outperformed traditional methods and machine learning-based systems. </a:t>
            </a:r>
          </a:p>
          <a:p>
            <a:pPr marL="285750" indent="-285750">
              <a:buFont typeface="Wingdings" panose="05000000000000000000" pitchFamily="2" charset="2"/>
              <a:buChar char="Ø"/>
            </a:pPr>
            <a:r>
              <a:rPr lang="en-IN" dirty="0">
                <a:solidFill>
                  <a:srgbClr val="0070C0"/>
                </a:solidFill>
              </a:rPr>
              <a:t>Comparable to commercial systems with added value provided by Earth observation data. </a:t>
            </a:r>
          </a:p>
          <a:p>
            <a:endParaRPr lang="en-IN" dirty="0">
              <a:solidFill>
                <a:srgbClr val="0070C0"/>
              </a:solidFill>
            </a:endParaRPr>
          </a:p>
          <a:p>
            <a:r>
              <a:rPr lang="en-IN" b="1" dirty="0"/>
              <a:t>Future Development:</a:t>
            </a:r>
          </a:p>
          <a:p>
            <a:pPr marL="285750" indent="-285750">
              <a:buFont typeface="Wingdings" panose="05000000000000000000" pitchFamily="2" charset="2"/>
              <a:buChar char="Ø"/>
            </a:pPr>
            <a:r>
              <a:rPr lang="en-IN" dirty="0">
                <a:solidFill>
                  <a:srgbClr val="0070C0"/>
                </a:solidFill>
              </a:rPr>
              <a:t>Data integration, </a:t>
            </a:r>
          </a:p>
          <a:p>
            <a:pPr marL="285750" indent="-285750">
              <a:buFont typeface="Wingdings" panose="05000000000000000000" pitchFamily="2" charset="2"/>
              <a:buChar char="Ø"/>
            </a:pPr>
            <a:r>
              <a:rPr lang="en-IN" dirty="0">
                <a:solidFill>
                  <a:srgbClr val="0070C0"/>
                </a:solidFill>
              </a:rPr>
              <a:t>Model refinement, </a:t>
            </a:r>
          </a:p>
          <a:p>
            <a:pPr marL="285750" indent="-285750">
              <a:buFont typeface="Wingdings" panose="05000000000000000000" pitchFamily="2" charset="2"/>
              <a:buChar char="Ø"/>
            </a:pPr>
            <a:r>
              <a:rPr lang="en-IN" dirty="0">
                <a:solidFill>
                  <a:srgbClr val="0070C0"/>
                </a:solidFill>
              </a:rPr>
              <a:t>Scalability.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6"/>
          <p:cNvPicPr preferRelativeResize="0"/>
          <p:nvPr/>
        </p:nvPicPr>
        <p:blipFill rotWithShape="1">
          <a:blip r:embed="rId3">
            <a:alphaModFix/>
          </a:blip>
          <a:srcRect/>
          <a:stretch/>
        </p:blipFill>
        <p:spPr>
          <a:xfrm>
            <a:off x="0" y="0"/>
            <a:ext cx="9144018" cy="5143499"/>
          </a:xfrm>
          <a:prstGeom prst="rect">
            <a:avLst/>
          </a:prstGeom>
          <a:noFill/>
          <a:ln>
            <a:noFill/>
          </a:ln>
        </p:spPr>
      </p:pic>
      <p:sp>
        <p:nvSpPr>
          <p:cNvPr id="133" name="Google Shape;133;p26"/>
          <p:cNvSpPr txBox="1"/>
          <p:nvPr/>
        </p:nvSpPr>
        <p:spPr>
          <a:xfrm>
            <a:off x="169575" y="949575"/>
            <a:ext cx="8817300" cy="8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2"/>
                </a:solidFill>
              </a:rPr>
              <a:t>Proof of Registration on </a:t>
            </a:r>
            <a:r>
              <a:rPr lang="en-GB" sz="1800" u="sng">
                <a:solidFill>
                  <a:schemeClr val="hlink"/>
                </a:solidFill>
                <a:hlinkClick r:id="rId4"/>
              </a:rPr>
              <a:t>https://www.spaceappschallenge.org/nasa-space-apps-2024/2024-local-events/noida</a:t>
            </a:r>
            <a:endParaRPr sz="1800">
              <a:solidFill>
                <a:schemeClr val="dk2"/>
              </a:solidFill>
            </a:endParaRPr>
          </a:p>
        </p:txBody>
      </p:sp>
      <p:sp>
        <p:nvSpPr>
          <p:cNvPr id="134" name="Google Shape;134;p26"/>
          <p:cNvSpPr txBox="1"/>
          <p:nvPr/>
        </p:nvSpPr>
        <p:spPr>
          <a:xfrm>
            <a:off x="305225" y="1653800"/>
            <a:ext cx="8500800" cy="859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AutoNum type="arabicPeriod"/>
            </a:pPr>
            <a:r>
              <a:rPr lang="en-GB" sz="1800">
                <a:solidFill>
                  <a:schemeClr val="dk2"/>
                </a:solidFill>
              </a:rPr>
              <a:t>Add screenshots of your registered profile on the above mentioned link.</a:t>
            </a:r>
            <a:endParaRPr sz="1800">
              <a:solidFill>
                <a:schemeClr val="dk2"/>
              </a:solidFill>
            </a:endParaRPr>
          </a:p>
          <a:p>
            <a:pPr marL="457200" lvl="0" indent="-342900" algn="l" rtl="0">
              <a:spcBef>
                <a:spcPts val="0"/>
              </a:spcBef>
              <a:spcAft>
                <a:spcPts val="0"/>
              </a:spcAft>
              <a:buClr>
                <a:schemeClr val="dk2"/>
              </a:buClr>
              <a:buSzPts val="1800"/>
              <a:buAutoNum type="arabicPeriod"/>
            </a:pPr>
            <a:r>
              <a:rPr lang="en-GB" sz="1800">
                <a:solidFill>
                  <a:schemeClr val="dk2"/>
                </a:solidFill>
              </a:rPr>
              <a:t>Screenshots to be added for all of the team members.</a:t>
            </a:r>
            <a:endParaRPr sz="1800">
              <a:solidFill>
                <a:schemeClr val="dk2"/>
              </a:solidFill>
            </a:endParaRPr>
          </a:p>
        </p:txBody>
      </p:sp>
      <p:pic>
        <p:nvPicPr>
          <p:cNvPr id="3" name="Picture 2">
            <a:extLst>
              <a:ext uri="{FF2B5EF4-FFF2-40B4-BE49-F238E27FC236}">
                <a16:creationId xmlns:a16="http://schemas.microsoft.com/office/drawing/2014/main" id="{DB6E6512-3D1F-41BA-AB6C-511BD52338C2}"/>
              </a:ext>
            </a:extLst>
          </p:cNvPr>
          <p:cNvPicPr>
            <a:picLocks noChangeAspect="1"/>
          </p:cNvPicPr>
          <p:nvPr/>
        </p:nvPicPr>
        <p:blipFill>
          <a:blip r:embed="rId5"/>
          <a:stretch>
            <a:fillRect/>
          </a:stretch>
        </p:blipFill>
        <p:spPr>
          <a:xfrm>
            <a:off x="337975" y="2630501"/>
            <a:ext cx="3614275" cy="2033030"/>
          </a:xfrm>
          <a:prstGeom prst="rect">
            <a:avLst/>
          </a:prstGeom>
        </p:spPr>
      </p:pic>
      <p:pic>
        <p:nvPicPr>
          <p:cNvPr id="5" name="Picture 4">
            <a:extLst>
              <a:ext uri="{FF2B5EF4-FFF2-40B4-BE49-F238E27FC236}">
                <a16:creationId xmlns:a16="http://schemas.microsoft.com/office/drawing/2014/main" id="{49D2D3D3-3B28-4757-A336-D675337D6135}"/>
              </a:ext>
            </a:extLst>
          </p:cNvPr>
          <p:cNvPicPr>
            <a:picLocks noChangeAspect="1"/>
          </p:cNvPicPr>
          <p:nvPr/>
        </p:nvPicPr>
        <p:blipFill>
          <a:blip r:embed="rId6"/>
          <a:stretch>
            <a:fillRect/>
          </a:stretch>
        </p:blipFill>
        <p:spPr>
          <a:xfrm>
            <a:off x="4802293" y="2630501"/>
            <a:ext cx="3826241" cy="20330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8"/>
          <p:cNvPicPr preferRelativeResize="0"/>
          <p:nvPr/>
        </p:nvPicPr>
        <p:blipFill rotWithShape="1">
          <a:blip r:embed="rId3">
            <a:alphaModFix/>
          </a:blip>
          <a:srcRect/>
          <a:stretch/>
        </p:blipFill>
        <p:spPr>
          <a:xfrm>
            <a:off x="0" y="0"/>
            <a:ext cx="9144018"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0"/>
            <a:ext cx="9144018" cy="5143499"/>
          </a:xfrm>
          <a:prstGeom prst="rect">
            <a:avLst/>
          </a:prstGeom>
          <a:noFill/>
          <a:ln>
            <a:noFill/>
          </a:ln>
        </p:spPr>
      </p:pic>
      <p:sp>
        <p:nvSpPr>
          <p:cNvPr id="61" name="Google Shape;61;p14"/>
          <p:cNvSpPr txBox="1"/>
          <p:nvPr/>
        </p:nvSpPr>
        <p:spPr>
          <a:xfrm>
            <a:off x="110660" y="747717"/>
            <a:ext cx="8943000" cy="5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t>Brief about the idea</a:t>
            </a:r>
            <a:endParaRPr sz="1800" b="1" dirty="0"/>
          </a:p>
        </p:txBody>
      </p:sp>
      <p:sp>
        <p:nvSpPr>
          <p:cNvPr id="2" name="TextBox 1">
            <a:extLst>
              <a:ext uri="{FF2B5EF4-FFF2-40B4-BE49-F238E27FC236}">
                <a16:creationId xmlns:a16="http://schemas.microsoft.com/office/drawing/2014/main" id="{290044A4-70C3-4276-A4CA-45C76DB735E3}"/>
              </a:ext>
            </a:extLst>
          </p:cNvPr>
          <p:cNvSpPr txBox="1"/>
          <p:nvPr/>
        </p:nvSpPr>
        <p:spPr>
          <a:xfrm>
            <a:off x="237067" y="1368250"/>
            <a:ext cx="8690186" cy="3312123"/>
          </a:xfrm>
          <a:prstGeom prst="rect">
            <a:avLst/>
          </a:prstGeom>
          <a:noFill/>
        </p:spPr>
        <p:txBody>
          <a:bodyPr wrap="square" rtlCol="0">
            <a:spAutoFit/>
          </a:bodyPr>
          <a:lstStyle/>
          <a:p>
            <a:endParaRPr lang="en-IN" dirty="0"/>
          </a:p>
        </p:txBody>
      </p:sp>
      <p:sp>
        <p:nvSpPr>
          <p:cNvPr id="3" name="Rectangle 1">
            <a:extLst>
              <a:ext uri="{FF2B5EF4-FFF2-40B4-BE49-F238E27FC236}">
                <a16:creationId xmlns:a16="http://schemas.microsoft.com/office/drawing/2014/main" id="{F49D80AF-BAAD-4543-9C6D-1C6EE10B9743}"/>
              </a:ext>
            </a:extLst>
          </p:cNvPr>
          <p:cNvSpPr>
            <a:spLocks noChangeArrowheads="1"/>
          </p:cNvSpPr>
          <p:nvPr/>
        </p:nvSpPr>
        <p:spPr bwMode="auto">
          <a:xfrm>
            <a:off x="237067" y="962833"/>
            <a:ext cx="8538643" cy="3970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Idea : </a:t>
            </a:r>
            <a:r>
              <a:rPr lang="en-US" sz="1600" b="1" dirty="0">
                <a:solidFill>
                  <a:schemeClr val="tx1"/>
                </a:solidFill>
              </a:rPr>
              <a:t>Leveraging Earth Observation Data for Informed Agricultural Decision-Making</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accent1">
                  <a:lumMod val="50000"/>
                </a:schemeClr>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accent1">
                    <a:lumMod val="50000"/>
                  </a:schemeClr>
                </a:solidFill>
                <a:effectLst/>
                <a:latin typeface="Arial" panose="020B0604020202020204" pitchFamily="34" charset="0"/>
              </a:rPr>
              <a:t>This tool will give the farmers an easy approach to explore, analyze, and apply NASA datasets in answering their questions related to water and help inform their farm practices. It shall give support to the farmers in overcoming the problems that their crops may be experiencing due to uncontrollable conditions from weather, pests, and diseases.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accent1">
                  <a:lumMod val="50000"/>
                </a:schemeClr>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accent1">
                    <a:lumMod val="50000"/>
                  </a:schemeClr>
                </a:solidFill>
                <a:effectLst/>
                <a:latin typeface="Arial" panose="020B0604020202020204" pitchFamily="34" charset="0"/>
              </a:rPr>
              <a:t>The proposed solution is divided into five major steps:</a:t>
            </a:r>
          </a:p>
          <a:p>
            <a:pPr marL="285750" marR="0" lvl="0" indent="-285750" algn="just" defTabSz="914400" rtl="0" eaLnBrk="0" fontAlgn="base" latinLnBrk="0" hangingPunct="0">
              <a:lnSpc>
                <a:spcPct val="100000"/>
              </a:lnSpc>
              <a:spcBef>
                <a:spcPct val="0"/>
              </a:spcBef>
              <a:spcAft>
                <a:spcPct val="0"/>
              </a:spcAft>
              <a:buClrTx/>
              <a:buSzTx/>
              <a:buFont typeface="+mj-lt"/>
              <a:buAutoNum type="romanUcPeriod"/>
              <a:tabLst/>
            </a:pPr>
            <a:r>
              <a:rPr kumimoji="0" lang="en-US" altLang="en-US" sz="1200" b="1" i="0" u="none" strike="noStrike" cap="none" normalizeH="0" baseline="0" dirty="0">
                <a:ln>
                  <a:noFill/>
                </a:ln>
                <a:solidFill>
                  <a:schemeClr val="accent1">
                    <a:lumMod val="50000"/>
                  </a:schemeClr>
                </a:solidFill>
                <a:effectLst/>
                <a:latin typeface="Arial" panose="020B0604020202020204" pitchFamily="34" charset="0"/>
              </a:rPr>
              <a:t>Study several different datasets by NASA</a:t>
            </a:r>
          </a:p>
          <a:p>
            <a:pPr marL="285750" marR="0" lvl="0" indent="-285750" algn="just" defTabSz="914400" rtl="0" eaLnBrk="0" fontAlgn="base" latinLnBrk="0" hangingPunct="0">
              <a:lnSpc>
                <a:spcPct val="100000"/>
              </a:lnSpc>
              <a:spcBef>
                <a:spcPct val="0"/>
              </a:spcBef>
              <a:spcAft>
                <a:spcPct val="0"/>
              </a:spcAft>
              <a:buClrTx/>
              <a:buSzTx/>
              <a:buFont typeface="+mj-lt"/>
              <a:buAutoNum type="romanUcPeriod"/>
              <a:tabLst/>
            </a:pPr>
            <a:r>
              <a:rPr kumimoji="0" lang="en-US" altLang="en-US" sz="1200" b="1" i="0" u="none" strike="noStrike" cap="none" normalizeH="0" baseline="0" dirty="0">
                <a:ln>
                  <a:noFill/>
                </a:ln>
                <a:solidFill>
                  <a:schemeClr val="accent1">
                    <a:lumMod val="50000"/>
                  </a:schemeClr>
                </a:solidFill>
                <a:effectLst/>
                <a:latin typeface="Arial" panose="020B0604020202020204" pitchFamily="34" charset="0"/>
              </a:rPr>
              <a:t>Tool design</a:t>
            </a:r>
          </a:p>
          <a:p>
            <a:pPr marL="285750" marR="0" lvl="0" indent="-285750" algn="just" defTabSz="914400" rtl="0" eaLnBrk="0" fontAlgn="base" latinLnBrk="0" hangingPunct="0">
              <a:lnSpc>
                <a:spcPct val="100000"/>
              </a:lnSpc>
              <a:spcBef>
                <a:spcPct val="0"/>
              </a:spcBef>
              <a:spcAft>
                <a:spcPct val="0"/>
              </a:spcAft>
              <a:buClrTx/>
              <a:buSzTx/>
              <a:buFont typeface="+mj-lt"/>
              <a:buAutoNum type="romanUcPeriod"/>
              <a:tabLst/>
            </a:pPr>
            <a:r>
              <a:rPr kumimoji="0" lang="en-US" altLang="en-US" sz="1200" b="1" i="0" u="none" strike="noStrike" cap="none" normalizeH="0" baseline="0" dirty="0">
                <a:ln>
                  <a:noFill/>
                </a:ln>
                <a:solidFill>
                  <a:schemeClr val="accent1">
                    <a:lumMod val="50000"/>
                  </a:schemeClr>
                </a:solidFill>
                <a:effectLst/>
                <a:latin typeface="Arial" panose="020B0604020202020204" pitchFamily="34" charset="0"/>
              </a:rPr>
              <a:t>Implementation of analysis on data</a:t>
            </a:r>
          </a:p>
          <a:p>
            <a:pPr marL="285750" marR="0" lvl="0" indent="-285750" algn="just" defTabSz="914400" rtl="0" eaLnBrk="0" fontAlgn="base" latinLnBrk="0" hangingPunct="0">
              <a:lnSpc>
                <a:spcPct val="100000"/>
              </a:lnSpc>
              <a:spcBef>
                <a:spcPct val="0"/>
              </a:spcBef>
              <a:spcAft>
                <a:spcPct val="0"/>
              </a:spcAft>
              <a:buClrTx/>
              <a:buSzTx/>
              <a:buFont typeface="+mj-lt"/>
              <a:buAutoNum type="romanUcPeriod"/>
              <a:tabLst/>
            </a:pPr>
            <a:r>
              <a:rPr kumimoji="0" lang="en-US" altLang="en-US" sz="1200" b="1" i="0" u="none" strike="noStrike" cap="none" normalizeH="0" baseline="0" dirty="0">
                <a:ln>
                  <a:noFill/>
                </a:ln>
                <a:solidFill>
                  <a:schemeClr val="accent1">
                    <a:lumMod val="50000"/>
                  </a:schemeClr>
                </a:solidFill>
                <a:effectLst/>
                <a:latin typeface="Arial" panose="020B0604020202020204" pitchFamily="34" charset="0"/>
              </a:rPr>
              <a:t>Integration of NASA datasets</a:t>
            </a:r>
          </a:p>
          <a:p>
            <a:pPr marL="285750" marR="0" lvl="0" indent="-285750" algn="just" defTabSz="914400" rtl="0" eaLnBrk="0" fontAlgn="base" latinLnBrk="0" hangingPunct="0">
              <a:lnSpc>
                <a:spcPct val="100000"/>
              </a:lnSpc>
              <a:spcBef>
                <a:spcPct val="0"/>
              </a:spcBef>
              <a:spcAft>
                <a:spcPct val="0"/>
              </a:spcAft>
              <a:buClrTx/>
              <a:buSzTx/>
              <a:buFont typeface="+mj-lt"/>
              <a:buAutoNum type="romanUcPeriod"/>
              <a:tabLst/>
            </a:pPr>
            <a:r>
              <a:rPr kumimoji="0" lang="en-US" altLang="en-US" sz="1200" b="1" i="0" u="none" strike="noStrike" cap="none" normalizeH="0" baseline="0" dirty="0">
                <a:ln>
                  <a:noFill/>
                </a:ln>
                <a:solidFill>
                  <a:schemeClr val="accent1">
                    <a:lumMod val="50000"/>
                  </a:schemeClr>
                </a:solidFill>
                <a:effectLst/>
                <a:latin typeface="Arial" panose="020B0604020202020204" pitchFamily="34" charset="0"/>
              </a:rPr>
              <a:t>To test and refine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accent1">
                    <a:lumMod val="50000"/>
                  </a:schemeClr>
                </a:solidFill>
                <a:effectLst/>
                <a:latin typeface="Arial" panose="020B0604020202020204" pitchFamily="34" charset="0"/>
              </a:rPr>
              <a:t>This tool should provide an interface for farmers, through which they easily apply and analyze various datasets provided by NASA to make informed decisions on farming. Ultimately, this would ensure higher yields at minimal loss and ensure food security.</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accent1">
                  <a:lumMod val="50000"/>
                </a:schemeClr>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accent1">
                    <a:lumMod val="50000"/>
                  </a:schemeClr>
                </a:solidFill>
                <a:effectLst/>
                <a:latin typeface="Arial" panose="020B0604020202020204" pitchFamily="34" charset="0"/>
              </a:rPr>
              <a:t>The idea can therefore go a long way in helping to prosper the agricultural sector in countries where water-related challenges are common. With advanced analytics using datasets provided by NASA, farmers will get insights to optimize farming practices and see improved livelihoods.</a:t>
            </a:r>
            <a:endParaRPr kumimoji="0" lang="en-US" altLang="en-US" sz="1000" b="0" i="0" u="none" strike="noStrike" cap="none" normalizeH="0" baseline="0" dirty="0">
              <a:ln>
                <a:noFill/>
              </a:ln>
              <a:solidFill>
                <a:schemeClr val="accent1">
                  <a:lumMod val="50000"/>
                </a:schemeClr>
              </a:solidFill>
              <a:effectLst/>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a:stretch/>
        </p:blipFill>
        <p:spPr>
          <a:xfrm>
            <a:off x="0" y="0"/>
            <a:ext cx="9144018" cy="5143499"/>
          </a:xfrm>
          <a:prstGeom prst="rect">
            <a:avLst/>
          </a:prstGeom>
          <a:noFill/>
          <a:ln>
            <a:noFill/>
          </a:ln>
        </p:spPr>
      </p:pic>
      <p:sp>
        <p:nvSpPr>
          <p:cNvPr id="67" name="Google Shape;67;p15"/>
          <p:cNvSpPr txBox="1"/>
          <p:nvPr/>
        </p:nvSpPr>
        <p:spPr>
          <a:xfrm>
            <a:off x="183250" y="818550"/>
            <a:ext cx="8784300" cy="50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b="1" dirty="0">
                <a:solidFill>
                  <a:srgbClr val="000000"/>
                </a:solidFill>
              </a:rPr>
              <a:t>Opportunities</a:t>
            </a:r>
            <a:endParaRPr sz="1800" b="1" dirty="0">
              <a:solidFill>
                <a:srgbClr val="000000"/>
              </a:solidFill>
            </a:endParaRPr>
          </a:p>
          <a:p>
            <a:pPr marL="914400" lvl="1" indent="-342900" algn="l" rtl="0">
              <a:lnSpc>
                <a:spcPct val="115000"/>
              </a:lnSpc>
              <a:spcBef>
                <a:spcPts val="0"/>
              </a:spcBef>
              <a:spcAft>
                <a:spcPts val="0"/>
              </a:spcAft>
              <a:buClr>
                <a:srgbClr val="000000"/>
              </a:buClr>
              <a:buSzPts val="1800"/>
              <a:buAutoNum type="alphaLcPeriod"/>
            </a:pPr>
            <a:r>
              <a:rPr lang="en-GB" sz="1800" b="1" dirty="0">
                <a:solidFill>
                  <a:srgbClr val="000000"/>
                </a:solidFill>
              </a:rPr>
              <a:t>How different is it from any of the other existing ideas?</a:t>
            </a:r>
            <a:endParaRPr sz="1800" b="1" dirty="0">
              <a:solidFill>
                <a:srgbClr val="000000"/>
              </a:solidFill>
            </a:endParaRPr>
          </a:p>
          <a:p>
            <a:pPr marL="914400" lvl="1" indent="-342900" algn="l" rtl="0">
              <a:lnSpc>
                <a:spcPct val="115000"/>
              </a:lnSpc>
              <a:spcBef>
                <a:spcPts val="0"/>
              </a:spcBef>
              <a:spcAft>
                <a:spcPts val="0"/>
              </a:spcAft>
              <a:buClr>
                <a:srgbClr val="000000"/>
              </a:buClr>
              <a:buSzPts val="1800"/>
              <a:buAutoNum type="alphaLcPeriod"/>
            </a:pPr>
            <a:r>
              <a:rPr lang="en-GB" sz="1800" b="1" dirty="0">
                <a:solidFill>
                  <a:srgbClr val="000000"/>
                </a:solidFill>
              </a:rPr>
              <a:t>How will it be able to solve the problem?</a:t>
            </a:r>
            <a:endParaRPr sz="1800" b="1" dirty="0">
              <a:solidFill>
                <a:srgbClr val="000000"/>
              </a:solidFill>
            </a:endParaRPr>
          </a:p>
          <a:p>
            <a:pPr marL="914400" lvl="1" indent="-342900" algn="l" rtl="0">
              <a:lnSpc>
                <a:spcPct val="115000"/>
              </a:lnSpc>
              <a:spcBef>
                <a:spcPts val="0"/>
              </a:spcBef>
              <a:spcAft>
                <a:spcPts val="0"/>
              </a:spcAft>
              <a:buClr>
                <a:srgbClr val="000000"/>
              </a:buClr>
              <a:buSzPts val="1800"/>
              <a:buAutoNum type="alphaLcPeriod"/>
            </a:pPr>
            <a:r>
              <a:rPr lang="en-GB" sz="1800" b="1" dirty="0">
                <a:solidFill>
                  <a:srgbClr val="000000"/>
                </a:solidFill>
              </a:rPr>
              <a:t>USP of the proposed solution</a:t>
            </a:r>
            <a:endParaRPr sz="1800" b="1" dirty="0">
              <a:solidFill>
                <a:srgbClr val="000000"/>
              </a:solidFill>
            </a:endParaRPr>
          </a:p>
          <a:p>
            <a:pPr marL="0" lvl="0" indent="0" algn="l" rtl="0">
              <a:spcBef>
                <a:spcPts val="0"/>
              </a:spcBef>
              <a:spcAft>
                <a:spcPts val="0"/>
              </a:spcAft>
              <a:buNone/>
            </a:pPr>
            <a:endParaRPr sz="1800" b="1" dirty="0">
              <a:solidFill>
                <a:srgbClr val="595959"/>
              </a:solidFill>
            </a:endParaRPr>
          </a:p>
        </p:txBody>
      </p:sp>
      <p:sp>
        <p:nvSpPr>
          <p:cNvPr id="5" name="TextBox 4">
            <a:extLst>
              <a:ext uri="{FF2B5EF4-FFF2-40B4-BE49-F238E27FC236}">
                <a16:creationId xmlns:a16="http://schemas.microsoft.com/office/drawing/2014/main" id="{337E2CCB-15EF-44A6-BD6C-A65B2AB8BF4E}"/>
              </a:ext>
            </a:extLst>
          </p:cNvPr>
          <p:cNvSpPr txBox="1"/>
          <p:nvPr/>
        </p:nvSpPr>
        <p:spPr>
          <a:xfrm>
            <a:off x="314994" y="2567413"/>
            <a:ext cx="2604511" cy="212365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IN" sz="1200" b="1" dirty="0"/>
              <a:t>How does it differ from any of the other existing ideas?</a:t>
            </a:r>
          </a:p>
          <a:p>
            <a:pPr algn="just"/>
            <a:r>
              <a:rPr lang="en-US" sz="1200" b="1" i="0" dirty="0">
                <a:solidFill>
                  <a:schemeClr val="accent1">
                    <a:lumMod val="50000"/>
                  </a:schemeClr>
                </a:solidFill>
                <a:effectLst/>
                <a:latin typeface="Open Sans" panose="020B0606030504020204" pitchFamily="34" charset="0"/>
              </a:rPr>
              <a:t>The uniqueness of the proposed solution lies in the fact that it will integrate with NASA datasets, will contain a holistic approach, and also feature a user-friendly interface with advanced analytics.</a:t>
            </a:r>
          </a:p>
          <a:p>
            <a:pPr algn="just"/>
            <a:endParaRPr lang="en-IN" sz="1200" b="1" dirty="0">
              <a:solidFill>
                <a:schemeClr val="accent1">
                  <a:lumMod val="50000"/>
                </a:schemeClr>
              </a:solidFill>
            </a:endParaRPr>
          </a:p>
        </p:txBody>
      </p:sp>
      <p:sp>
        <p:nvSpPr>
          <p:cNvPr id="7" name="TextBox 6">
            <a:extLst>
              <a:ext uri="{FF2B5EF4-FFF2-40B4-BE49-F238E27FC236}">
                <a16:creationId xmlns:a16="http://schemas.microsoft.com/office/drawing/2014/main" id="{558F3F17-62A1-4BC9-AC0D-AC6C2FEC9D09}"/>
              </a:ext>
            </a:extLst>
          </p:cNvPr>
          <p:cNvSpPr txBox="1"/>
          <p:nvPr/>
        </p:nvSpPr>
        <p:spPr>
          <a:xfrm>
            <a:off x="3203872" y="2571749"/>
            <a:ext cx="2736255" cy="212365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IN" sz="1200" b="1" dirty="0"/>
              <a:t>How will it be in a position to solve the problem?</a:t>
            </a:r>
          </a:p>
          <a:p>
            <a:pPr algn="just"/>
            <a:endParaRPr lang="en-IN" sz="1200" dirty="0"/>
          </a:p>
          <a:p>
            <a:pPr algn="just"/>
            <a:r>
              <a:rPr lang="en-IN" sz="1200" b="1" dirty="0">
                <a:solidFill>
                  <a:schemeClr val="accent1">
                    <a:lumMod val="50000"/>
                  </a:schemeClr>
                </a:solidFill>
              </a:rPr>
              <a:t>The solution will have an intuitive interface that will enable users to create interactive and immersive visualizations, integrate several data sources, and share knowledge collaboratively to reach a wider audience in regard to complicated space science data.</a:t>
            </a:r>
          </a:p>
        </p:txBody>
      </p:sp>
      <p:sp>
        <p:nvSpPr>
          <p:cNvPr id="9" name="TextBox 8">
            <a:extLst>
              <a:ext uri="{FF2B5EF4-FFF2-40B4-BE49-F238E27FC236}">
                <a16:creationId xmlns:a16="http://schemas.microsoft.com/office/drawing/2014/main" id="{5BD18C01-C854-4206-B451-FA36554D568E}"/>
              </a:ext>
            </a:extLst>
          </p:cNvPr>
          <p:cNvSpPr txBox="1"/>
          <p:nvPr/>
        </p:nvSpPr>
        <p:spPr>
          <a:xfrm>
            <a:off x="6224494" y="2571749"/>
            <a:ext cx="2604511" cy="212365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IN" sz="1200" b="1" dirty="0"/>
              <a:t>USP of the Proposed Solution</a:t>
            </a:r>
          </a:p>
          <a:p>
            <a:pPr algn="just"/>
            <a:endParaRPr lang="en-IN" sz="1200" dirty="0"/>
          </a:p>
          <a:p>
            <a:pPr algn="just"/>
            <a:r>
              <a:rPr lang="en-IN" sz="1200" b="1" dirty="0">
                <a:solidFill>
                  <a:schemeClr val="accent1">
                    <a:lumMod val="50000"/>
                  </a:schemeClr>
                </a:solidFill>
              </a:rPr>
              <a:t>The solution shall have unique selling propositions: multiple data source integration, interactive and immersive visualization, and focus on biological space experiments, making it comprehensive and interesting while visualizing space science data.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6"/>
          <p:cNvPicPr preferRelativeResize="0"/>
          <p:nvPr/>
        </p:nvPicPr>
        <p:blipFill rotWithShape="1">
          <a:blip r:embed="rId3">
            <a:alphaModFix/>
          </a:blip>
          <a:srcRect/>
          <a:stretch/>
        </p:blipFill>
        <p:spPr>
          <a:xfrm>
            <a:off x="0" y="0"/>
            <a:ext cx="9144018" cy="5143499"/>
          </a:xfrm>
          <a:prstGeom prst="rect">
            <a:avLst/>
          </a:prstGeom>
          <a:noFill/>
          <a:ln>
            <a:noFill/>
          </a:ln>
        </p:spPr>
      </p:pic>
      <p:sp>
        <p:nvSpPr>
          <p:cNvPr id="73" name="Google Shape;73;p16"/>
          <p:cNvSpPr txBox="1"/>
          <p:nvPr/>
        </p:nvSpPr>
        <p:spPr>
          <a:xfrm>
            <a:off x="195475" y="746852"/>
            <a:ext cx="8698800" cy="5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t>List of features offered by the solution</a:t>
            </a:r>
            <a:endParaRPr sz="1800" b="1" dirty="0"/>
          </a:p>
        </p:txBody>
      </p:sp>
      <p:sp>
        <p:nvSpPr>
          <p:cNvPr id="5" name="TextBox 4">
            <a:extLst>
              <a:ext uri="{FF2B5EF4-FFF2-40B4-BE49-F238E27FC236}">
                <a16:creationId xmlns:a16="http://schemas.microsoft.com/office/drawing/2014/main" id="{09651B20-8C84-4325-AE67-9A99888EE6CA}"/>
              </a:ext>
            </a:extLst>
          </p:cNvPr>
          <p:cNvSpPr txBox="1"/>
          <p:nvPr/>
        </p:nvSpPr>
        <p:spPr>
          <a:xfrm>
            <a:off x="222600" y="1130175"/>
            <a:ext cx="8644550" cy="3847207"/>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mj-lt"/>
              <a:buAutoNum type="romanUcPeriod"/>
            </a:pPr>
            <a:r>
              <a:rPr lang="en-US" sz="1200" b="1" dirty="0"/>
              <a:t>Integration with NASA Datasets: </a:t>
            </a:r>
            <a:r>
              <a:rPr lang="en-US" sz="1200" b="1" dirty="0">
                <a:solidFill>
                  <a:schemeClr val="accent1">
                    <a:lumMod val="50000"/>
                  </a:schemeClr>
                </a:solidFill>
              </a:rPr>
              <a:t>Full-scale access to high-quality datasets from NASA is provided for accuracy, reliability, and completeness of information</a:t>
            </a:r>
          </a:p>
          <a:p>
            <a:pPr marL="285750" indent="-285750" algn="just">
              <a:buFont typeface="+mj-lt"/>
              <a:buAutoNum type="romanUcPeriod"/>
            </a:pPr>
            <a:endParaRPr lang="en-US" sz="1200" b="1" dirty="0">
              <a:solidFill>
                <a:schemeClr val="accent1">
                  <a:lumMod val="50000"/>
                </a:schemeClr>
              </a:solidFill>
            </a:endParaRPr>
          </a:p>
          <a:p>
            <a:pPr marL="285750" indent="-285750" algn="just">
              <a:buFont typeface="+mj-lt"/>
              <a:buAutoNum type="romanUcPeriod"/>
            </a:pPr>
            <a:r>
              <a:rPr lang="en-US" sz="1200" b="1" dirty="0"/>
              <a:t> Holistic Approach: </a:t>
            </a:r>
            <a:r>
              <a:rPr lang="en-US" sz="1200" b="1" dirty="0">
                <a:solidFill>
                  <a:schemeClr val="accent1">
                    <a:lumMod val="50000"/>
                  </a:schemeClr>
                </a:solidFill>
              </a:rPr>
              <a:t>Understand the challenges of farmers related to water subjection by unpredictable and random occurrence of weather, pests, and diseases </a:t>
            </a:r>
          </a:p>
          <a:p>
            <a:pPr marL="285750" indent="-285750" algn="just">
              <a:buFont typeface="+mj-lt"/>
              <a:buAutoNum type="romanUcPeriod"/>
            </a:pPr>
            <a:endParaRPr lang="en-US" sz="1200" b="1" dirty="0">
              <a:solidFill>
                <a:schemeClr val="accent1">
                  <a:lumMod val="50000"/>
                </a:schemeClr>
              </a:solidFill>
            </a:endParaRPr>
          </a:p>
          <a:p>
            <a:pPr marL="285750" indent="-285750" algn="just">
              <a:buFont typeface="+mj-lt"/>
              <a:buAutoNum type="romanUcPeriod"/>
            </a:pPr>
            <a:r>
              <a:rPr lang="en-US" sz="1200" b="1" dirty="0"/>
              <a:t>User-Friendly Interface: </a:t>
            </a:r>
            <a:r>
              <a:rPr lang="en-US" sz="1200" b="1" dirty="0">
                <a:solidFill>
                  <a:schemeClr val="accent1">
                    <a:lumMod val="50000"/>
                  </a:schemeClr>
                </a:solidFill>
              </a:rPr>
              <a:t>Seamless access to and analysis of NASA datasets for farmers </a:t>
            </a:r>
          </a:p>
          <a:p>
            <a:pPr marL="285750" indent="-285750" algn="just">
              <a:buFont typeface="+mj-lt"/>
              <a:buAutoNum type="romanUcPeriod"/>
            </a:pPr>
            <a:endParaRPr lang="en-US" sz="1200" b="1" dirty="0">
              <a:solidFill>
                <a:schemeClr val="accent1">
                  <a:lumMod val="50000"/>
                </a:schemeClr>
              </a:solidFill>
            </a:endParaRPr>
          </a:p>
          <a:p>
            <a:pPr marL="285750" indent="-285750" algn="just">
              <a:buFont typeface="+mj-lt"/>
              <a:buAutoNum type="romanUcPeriod"/>
            </a:pPr>
            <a:r>
              <a:rPr lang="en-US" sz="1200" b="1" dirty="0"/>
              <a:t>High-Capacity Analytics: </a:t>
            </a:r>
            <a:r>
              <a:rPr lang="en-US" sz="1200" b="1" dirty="0">
                <a:solidFill>
                  <a:schemeClr val="accent1">
                    <a:lumMod val="50000"/>
                  </a:schemeClr>
                </a:solidFill>
              </a:rPr>
              <a:t>Integration of machine learning and data visualization goes beyond simple visualization to give actionable insights and recommendations </a:t>
            </a:r>
          </a:p>
          <a:p>
            <a:pPr marL="285750" indent="-285750" algn="just">
              <a:buFont typeface="+mj-lt"/>
              <a:buAutoNum type="romanUcPeriod"/>
            </a:pPr>
            <a:endParaRPr lang="en-US" sz="1200" b="1" dirty="0">
              <a:solidFill>
                <a:schemeClr val="accent1">
                  <a:lumMod val="50000"/>
                </a:schemeClr>
              </a:solidFill>
            </a:endParaRPr>
          </a:p>
          <a:p>
            <a:pPr marL="285750" indent="-285750" algn="just">
              <a:buFont typeface="+mj-lt"/>
              <a:buAutoNum type="romanUcPeriod"/>
            </a:pPr>
            <a:r>
              <a:rPr lang="en-US" sz="1200" b="1" dirty="0"/>
              <a:t>Predictive Analytics: </a:t>
            </a:r>
            <a:r>
              <a:rPr lang="en-US" sz="1200" b="1" dirty="0">
                <a:solidFill>
                  <a:schemeClr val="accent1">
                    <a:lumMod val="50000"/>
                  </a:schemeClr>
                </a:solidFill>
              </a:rPr>
              <a:t>Leverage advanced predictive analytics in order to provide farmers with predictive insight on weather patterns, soil moisture, and crop health </a:t>
            </a:r>
          </a:p>
          <a:p>
            <a:pPr marL="285750" indent="-285750" algn="just">
              <a:buFont typeface="+mj-lt"/>
              <a:buAutoNum type="romanUcPeriod"/>
            </a:pPr>
            <a:endParaRPr lang="en-US" sz="1200" b="1" dirty="0">
              <a:solidFill>
                <a:schemeClr val="accent1">
                  <a:lumMod val="50000"/>
                </a:schemeClr>
              </a:solidFill>
            </a:endParaRPr>
          </a:p>
          <a:p>
            <a:pPr marL="285750" indent="-285750" algn="just">
              <a:buFont typeface="+mj-lt"/>
              <a:buAutoNum type="romanUcPeriod"/>
            </a:pPr>
            <a:r>
              <a:rPr lang="en-US" sz="1200" b="1" dirty="0"/>
              <a:t>Real-time monitoring </a:t>
            </a:r>
            <a:r>
              <a:rPr lang="en-US" sz="1200" b="1" dirty="0">
                <a:solidFill>
                  <a:schemeClr val="accent1">
                    <a:lumMod val="50000"/>
                  </a:schemeClr>
                </a:solidFill>
              </a:rPr>
              <a:t>of crop health to detect the problems of pests, diseases, and other issues and act upon them straight away. </a:t>
            </a:r>
          </a:p>
          <a:p>
            <a:pPr marL="285750" indent="-285750" algn="just">
              <a:buFont typeface="+mj-lt"/>
              <a:buAutoNum type="romanUcPeriod"/>
            </a:pPr>
            <a:endParaRPr lang="en-US" sz="1200" b="1" dirty="0">
              <a:solidFill>
                <a:schemeClr val="accent1">
                  <a:lumMod val="50000"/>
                </a:schemeClr>
              </a:solidFill>
            </a:endParaRPr>
          </a:p>
          <a:p>
            <a:pPr marL="285750" indent="-285750" algn="just">
              <a:buFont typeface="+mj-lt"/>
              <a:buAutoNum type="romanUcPeriod"/>
            </a:pPr>
            <a:r>
              <a:rPr lang="en-US" sz="1200" b="1" dirty="0"/>
              <a:t>Data-driven </a:t>
            </a:r>
            <a:r>
              <a:rPr lang="en-US" sz="1200" b="1" dirty="0">
                <a:solidFill>
                  <a:schemeClr val="accent1">
                    <a:lumMod val="50000"/>
                  </a:schemeClr>
                </a:solidFill>
              </a:rPr>
              <a:t>decision-making regarding irrigation, planting, and harvesting by showing insights to farmers.</a:t>
            </a:r>
          </a:p>
          <a:p>
            <a:pPr marL="285750" indent="-285750" algn="just">
              <a:buFont typeface="+mj-lt"/>
              <a:buAutoNum type="romanUcPeriod"/>
            </a:pPr>
            <a:endParaRPr lang="en-US" sz="1200" b="1" dirty="0">
              <a:solidFill>
                <a:schemeClr val="accent1">
                  <a:lumMod val="50000"/>
                </a:schemeClr>
              </a:solidFill>
            </a:endParaRPr>
          </a:p>
          <a:p>
            <a:pPr marL="285750" indent="-285750" algn="just">
              <a:buFont typeface="+mj-lt"/>
              <a:buAutoNum type="romanUcPeriod"/>
            </a:pPr>
            <a:r>
              <a:rPr lang="en-US" sz="1200" b="1" dirty="0"/>
              <a:t> Resource optimization </a:t>
            </a:r>
            <a:r>
              <a:rPr lang="en-US" sz="1200" b="1" dirty="0">
                <a:solidFill>
                  <a:schemeClr val="accent1">
                    <a:lumMod val="50000"/>
                  </a:schemeClr>
                </a:solidFill>
              </a:rPr>
              <a:t>for reduced wastages and better farming operations.</a:t>
            </a:r>
            <a:endParaRPr lang="en-IN" sz="1200" dirty="0">
              <a:solidFill>
                <a:schemeClr val="accent1">
                  <a:lumMod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p:cNvPicPr preferRelativeResize="0"/>
          <p:nvPr/>
        </p:nvPicPr>
        <p:blipFill rotWithShape="1">
          <a:blip r:embed="rId3">
            <a:alphaModFix/>
          </a:blip>
          <a:srcRect/>
          <a:stretch/>
        </p:blipFill>
        <p:spPr>
          <a:xfrm>
            <a:off x="0" y="0"/>
            <a:ext cx="9144018" cy="5143499"/>
          </a:xfrm>
          <a:prstGeom prst="rect">
            <a:avLst/>
          </a:prstGeom>
          <a:noFill/>
          <a:ln>
            <a:noFill/>
          </a:ln>
        </p:spPr>
      </p:pic>
      <p:sp>
        <p:nvSpPr>
          <p:cNvPr id="79" name="Google Shape;79;p17"/>
          <p:cNvSpPr txBox="1"/>
          <p:nvPr/>
        </p:nvSpPr>
        <p:spPr>
          <a:xfrm>
            <a:off x="186000" y="784535"/>
            <a:ext cx="87720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t>Process flow diagram of idea – “</a:t>
            </a:r>
            <a:r>
              <a:rPr lang="en-US" b="1" dirty="0">
                <a:solidFill>
                  <a:srgbClr val="0070C0"/>
                </a:solidFill>
              </a:rPr>
              <a:t>Leveraging Earth Observation Data for Informed Agricultural                 </a:t>
            </a:r>
          </a:p>
          <a:p>
            <a:pPr marL="0" lvl="0" indent="0" algn="l" rtl="0">
              <a:spcBef>
                <a:spcPts val="0"/>
              </a:spcBef>
              <a:spcAft>
                <a:spcPts val="0"/>
              </a:spcAft>
              <a:buNone/>
            </a:pPr>
            <a:r>
              <a:rPr lang="en-US" b="1" dirty="0">
                <a:solidFill>
                  <a:srgbClr val="0070C0"/>
                </a:solidFill>
              </a:rPr>
              <a:t>                                                        Decision-Making.</a:t>
            </a:r>
            <a:r>
              <a:rPr lang="en-GB" b="1" dirty="0"/>
              <a:t>”</a:t>
            </a:r>
            <a:endParaRPr b="1" dirty="0"/>
          </a:p>
        </p:txBody>
      </p:sp>
      <p:sp>
        <p:nvSpPr>
          <p:cNvPr id="3" name="Rectangle 2">
            <a:extLst>
              <a:ext uri="{FF2B5EF4-FFF2-40B4-BE49-F238E27FC236}">
                <a16:creationId xmlns:a16="http://schemas.microsoft.com/office/drawing/2014/main" id="{52CDFAE7-B1A9-4780-A6FB-A824C06F3CFC}"/>
              </a:ext>
            </a:extLst>
          </p:cNvPr>
          <p:cNvSpPr/>
          <p:nvPr/>
        </p:nvSpPr>
        <p:spPr>
          <a:xfrm>
            <a:off x="297989" y="1414154"/>
            <a:ext cx="1964267" cy="1586433"/>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050" b="1" i="0" dirty="0">
                <a:solidFill>
                  <a:schemeClr val="bg1"/>
                </a:solidFill>
                <a:effectLst/>
                <a:latin typeface="Open Sans" panose="020B0606030504020204" pitchFamily="34" charset="0"/>
              </a:rPr>
              <a:t>Step 1: Data Ingestion</a:t>
            </a:r>
          </a:p>
          <a:p>
            <a:br>
              <a:rPr lang="en-US" sz="1050" b="1" dirty="0"/>
            </a:br>
            <a:r>
              <a:rPr lang="en-US" sz="1050" b="1" dirty="0">
                <a:solidFill>
                  <a:schemeClr val="accent6"/>
                </a:solidFill>
                <a:latin typeface="Open Sans" panose="020B0606030504020204" pitchFamily="34" charset="0"/>
              </a:rPr>
              <a:t>I</a:t>
            </a:r>
            <a:r>
              <a:rPr lang="en-US" sz="1050" b="1" dirty="0">
                <a:solidFill>
                  <a:schemeClr val="accent6"/>
                </a:solidFill>
                <a:effectLst/>
                <a:latin typeface="Open Sans" panose="020B0606030504020204" pitchFamily="34" charset="0"/>
              </a:rPr>
              <a:t>ngestion</a:t>
            </a:r>
            <a:r>
              <a:rPr lang="en-US" sz="1050" b="1" i="0" dirty="0">
                <a:solidFill>
                  <a:schemeClr val="accent6"/>
                </a:solidFill>
                <a:effectLst/>
                <a:latin typeface="Open Sans" panose="020B0606030504020204" pitchFamily="34" charset="0"/>
              </a:rPr>
              <a:t> of NASA datasets into the system</a:t>
            </a:r>
            <a:br>
              <a:rPr lang="en-US" sz="1050" b="1" dirty="0">
                <a:solidFill>
                  <a:schemeClr val="accent6"/>
                </a:solidFill>
              </a:rPr>
            </a:br>
            <a:r>
              <a:rPr lang="en-US" sz="1050" b="1" i="0" dirty="0">
                <a:solidFill>
                  <a:schemeClr val="accent6"/>
                </a:solidFill>
                <a:effectLst/>
                <a:latin typeface="Open Sans" panose="020B0606030504020204" pitchFamily="34" charset="0"/>
              </a:rPr>
              <a:t>ingestion of more data from various sources, like weather stations and soil sensors</a:t>
            </a:r>
            <a:endParaRPr lang="en-IN" sz="900" b="1" dirty="0">
              <a:solidFill>
                <a:schemeClr val="accent6"/>
              </a:solidFill>
            </a:endParaRPr>
          </a:p>
        </p:txBody>
      </p:sp>
      <p:sp>
        <p:nvSpPr>
          <p:cNvPr id="7" name="Rectangle 6">
            <a:extLst>
              <a:ext uri="{FF2B5EF4-FFF2-40B4-BE49-F238E27FC236}">
                <a16:creationId xmlns:a16="http://schemas.microsoft.com/office/drawing/2014/main" id="{51A3D8A0-3D95-4C33-A3AC-378B47BF20A4}"/>
              </a:ext>
            </a:extLst>
          </p:cNvPr>
          <p:cNvSpPr/>
          <p:nvPr/>
        </p:nvSpPr>
        <p:spPr>
          <a:xfrm>
            <a:off x="2525582" y="1414154"/>
            <a:ext cx="1972723" cy="15864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i="0" dirty="0">
                <a:solidFill>
                  <a:schemeClr val="bg1"/>
                </a:solidFill>
                <a:effectLst/>
                <a:latin typeface="Open Sans" panose="020B0606030504020204" pitchFamily="34" charset="0"/>
              </a:rPr>
              <a:t>Step 2: Data Processing</a:t>
            </a:r>
          </a:p>
          <a:p>
            <a:br>
              <a:rPr lang="en-US" sz="1000" b="1" dirty="0"/>
            </a:br>
            <a:r>
              <a:rPr lang="en-US" sz="1000" b="1" i="0" dirty="0">
                <a:solidFill>
                  <a:schemeClr val="accent6"/>
                </a:solidFill>
                <a:effectLst/>
                <a:latin typeface="Open Sans" panose="020B0606030504020204" pitchFamily="34" charset="0"/>
              </a:rPr>
              <a:t>cleaning data, processing it, and analyzing it by machine learning algorithms</a:t>
            </a:r>
            <a:br>
              <a:rPr lang="en-US" sz="1000" b="1" dirty="0">
                <a:solidFill>
                  <a:schemeClr val="accent6"/>
                </a:solidFill>
              </a:rPr>
            </a:br>
            <a:r>
              <a:rPr lang="en-US" sz="1000" b="1" i="0" dirty="0">
                <a:solidFill>
                  <a:schemeClr val="accent6"/>
                </a:solidFill>
                <a:effectLst/>
                <a:latin typeface="Open Sans" panose="020B0606030504020204" pitchFamily="34" charset="0"/>
              </a:rPr>
              <a:t>extract insight using advanced analytics and visualization techniques.</a:t>
            </a:r>
            <a:endParaRPr lang="en-IN" sz="800" b="1" dirty="0">
              <a:solidFill>
                <a:schemeClr val="accent6"/>
              </a:solidFill>
            </a:endParaRPr>
          </a:p>
        </p:txBody>
      </p:sp>
      <p:sp>
        <p:nvSpPr>
          <p:cNvPr id="8" name="Rectangle 7">
            <a:extLst>
              <a:ext uri="{FF2B5EF4-FFF2-40B4-BE49-F238E27FC236}">
                <a16:creationId xmlns:a16="http://schemas.microsoft.com/office/drawing/2014/main" id="{2B0EC0E2-6DD0-4125-82F5-F949019DF26F}"/>
              </a:ext>
            </a:extLst>
          </p:cNvPr>
          <p:cNvSpPr/>
          <p:nvPr/>
        </p:nvSpPr>
        <p:spPr>
          <a:xfrm>
            <a:off x="297989" y="3198486"/>
            <a:ext cx="1964267" cy="15864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i="0" dirty="0">
                <a:solidFill>
                  <a:schemeClr val="bg1"/>
                </a:solidFill>
                <a:effectLst/>
                <a:latin typeface="Open Sans" panose="020B0606030504020204" pitchFamily="34" charset="0"/>
              </a:rPr>
              <a:t>Step 5: Insights and Recommendations</a:t>
            </a:r>
            <a:br>
              <a:rPr lang="en-US" sz="1000" b="1" dirty="0">
                <a:solidFill>
                  <a:schemeClr val="accent6"/>
                </a:solidFill>
              </a:rPr>
            </a:br>
            <a:br>
              <a:rPr lang="en-US" sz="1000" b="1" dirty="0">
                <a:solidFill>
                  <a:schemeClr val="accent6"/>
                </a:solidFill>
              </a:rPr>
            </a:br>
            <a:r>
              <a:rPr lang="en-US" sz="1000" b="1" i="0" dirty="0">
                <a:solidFill>
                  <a:schemeClr val="accent6"/>
                </a:solidFill>
                <a:effectLst/>
                <a:latin typeface="Open Sans" panose="020B0606030504020204" pitchFamily="34" charset="0"/>
              </a:rPr>
              <a:t>Actionable insights and recommendations based on predictive models and real-time data</a:t>
            </a:r>
            <a:br>
              <a:rPr lang="en-US" sz="1000" b="1" dirty="0">
                <a:solidFill>
                  <a:schemeClr val="accent6"/>
                </a:solidFill>
              </a:rPr>
            </a:br>
            <a:r>
              <a:rPr lang="en-US" sz="1000" b="1" i="0" dirty="0">
                <a:solidFill>
                  <a:schemeClr val="accent6"/>
                </a:solidFill>
                <a:effectLst/>
                <a:latin typeface="Open Sans" panose="020B0606030504020204" pitchFamily="34" charset="0"/>
              </a:rPr>
              <a:t>Insights provided to farmers via an easy-to-view user interface</a:t>
            </a:r>
            <a:endParaRPr lang="en-IN" sz="800" b="1" dirty="0">
              <a:solidFill>
                <a:schemeClr val="accent6"/>
              </a:solidFill>
            </a:endParaRPr>
          </a:p>
        </p:txBody>
      </p:sp>
      <p:sp>
        <p:nvSpPr>
          <p:cNvPr id="9" name="Rectangle 8">
            <a:extLst>
              <a:ext uri="{FF2B5EF4-FFF2-40B4-BE49-F238E27FC236}">
                <a16:creationId xmlns:a16="http://schemas.microsoft.com/office/drawing/2014/main" id="{0C900F2B-14BB-4457-AA0A-33F9D68A7149}"/>
              </a:ext>
            </a:extLst>
          </p:cNvPr>
          <p:cNvSpPr/>
          <p:nvPr/>
        </p:nvSpPr>
        <p:spPr>
          <a:xfrm>
            <a:off x="2529810" y="3198486"/>
            <a:ext cx="1964267" cy="1586432"/>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900" b="1" i="0" dirty="0">
                <a:solidFill>
                  <a:schemeClr val="bg1"/>
                </a:solidFill>
                <a:effectLst/>
                <a:latin typeface="Open Sans" panose="020B0606030504020204" pitchFamily="34" charset="0"/>
              </a:rPr>
              <a:t>Step 6: Data-Driven Decision Making</a:t>
            </a:r>
            <a:br>
              <a:rPr lang="en-US" sz="900" b="1" dirty="0">
                <a:solidFill>
                  <a:schemeClr val="accent6"/>
                </a:solidFill>
              </a:rPr>
            </a:br>
            <a:br>
              <a:rPr lang="en-US" sz="900" b="1" dirty="0">
                <a:solidFill>
                  <a:schemeClr val="accent6"/>
                </a:solidFill>
              </a:rPr>
            </a:br>
            <a:r>
              <a:rPr lang="en-US" sz="900" b="1" i="0" dirty="0">
                <a:solidFill>
                  <a:schemeClr val="accent6"/>
                </a:solidFill>
                <a:effectLst/>
                <a:latin typeface="Open Sans" panose="020B0606030504020204" pitchFamily="34" charset="0"/>
              </a:rPr>
              <a:t>Farmers are notified about the right time for irrigation, planting, and harvesting based on the data-driven insights. Make decisions that minimize waste and maximize farming operational efficiency.</a:t>
            </a:r>
            <a:endParaRPr lang="en-IN" sz="700" b="1" dirty="0">
              <a:solidFill>
                <a:schemeClr val="accent6"/>
              </a:solidFill>
            </a:endParaRPr>
          </a:p>
        </p:txBody>
      </p:sp>
      <p:sp>
        <p:nvSpPr>
          <p:cNvPr id="10" name="Rectangle 9">
            <a:extLst>
              <a:ext uri="{FF2B5EF4-FFF2-40B4-BE49-F238E27FC236}">
                <a16:creationId xmlns:a16="http://schemas.microsoft.com/office/drawing/2014/main" id="{FDACF94C-B870-4ED0-8BA5-D7D64FD390A9}"/>
              </a:ext>
            </a:extLst>
          </p:cNvPr>
          <p:cNvSpPr/>
          <p:nvPr/>
        </p:nvSpPr>
        <p:spPr>
          <a:xfrm>
            <a:off x="4721003" y="3198486"/>
            <a:ext cx="1964267" cy="15864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0" dirty="0">
                <a:solidFill>
                  <a:schemeClr val="bg1"/>
                </a:solidFill>
                <a:effectLst/>
                <a:latin typeface="Open Sans" panose="020B0606030504020204" pitchFamily="34" charset="0"/>
              </a:rPr>
              <a:t>Step 7: Resource Allocation</a:t>
            </a:r>
            <a:br>
              <a:rPr lang="en-US" sz="900" b="1" dirty="0">
                <a:solidFill>
                  <a:schemeClr val="accent6"/>
                </a:solidFill>
              </a:rPr>
            </a:br>
            <a:br>
              <a:rPr lang="en-US" sz="900" b="1" dirty="0">
                <a:solidFill>
                  <a:schemeClr val="accent6"/>
                </a:solidFill>
              </a:rPr>
            </a:br>
            <a:r>
              <a:rPr lang="en-US" sz="900" b="1" i="0" dirty="0">
                <a:solidFill>
                  <a:schemeClr val="accent6"/>
                </a:solidFill>
                <a:effectLst/>
                <a:latin typeface="Open Sans" panose="020B0606030504020204" pitchFamily="34" charset="0"/>
              </a:rPr>
              <a:t>Resource allocation shall be done according to the insight drawn from data, in seeking to optimize farming operations. Resource allocation will be kept under constant monitoring with further adjustments, in pursuit of peak efficiency.</a:t>
            </a:r>
            <a:endParaRPr lang="en-IN" sz="700" b="1" dirty="0">
              <a:solidFill>
                <a:schemeClr val="accent6"/>
              </a:solidFill>
            </a:endParaRPr>
          </a:p>
        </p:txBody>
      </p:sp>
      <p:sp>
        <p:nvSpPr>
          <p:cNvPr id="11" name="Rectangle 10">
            <a:extLst>
              <a:ext uri="{FF2B5EF4-FFF2-40B4-BE49-F238E27FC236}">
                <a16:creationId xmlns:a16="http://schemas.microsoft.com/office/drawing/2014/main" id="{33ECD509-C7E5-4C68-985C-AD09C6F406E2}"/>
              </a:ext>
            </a:extLst>
          </p:cNvPr>
          <p:cNvSpPr/>
          <p:nvPr/>
        </p:nvSpPr>
        <p:spPr>
          <a:xfrm>
            <a:off x="6874966" y="3198486"/>
            <a:ext cx="1964267" cy="1586432"/>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900" b="1" i="0" dirty="0">
                <a:solidFill>
                  <a:schemeClr val="bg1"/>
                </a:solidFill>
                <a:effectLst/>
                <a:latin typeface="Open Sans" panose="020B0606030504020204" pitchFamily="34" charset="0"/>
              </a:rPr>
              <a:t>Step 8: Feedback Loop</a:t>
            </a:r>
            <a:br>
              <a:rPr lang="en-US" sz="900" b="1" dirty="0">
                <a:solidFill>
                  <a:schemeClr val="accent6"/>
                </a:solidFill>
              </a:rPr>
            </a:br>
            <a:br>
              <a:rPr lang="en-US" sz="900" b="1" dirty="0">
                <a:solidFill>
                  <a:schemeClr val="accent6"/>
                </a:solidFill>
              </a:rPr>
            </a:br>
            <a:r>
              <a:rPr lang="en-US" sz="900" b="1" i="0" dirty="0">
                <a:solidFill>
                  <a:schemeClr val="accent6"/>
                </a:solidFill>
                <a:effectLst/>
                <a:latin typeface="Open Sans" panose="020B0606030504020204" pitchFamily="34" charset="0"/>
              </a:rPr>
              <a:t>Collect feedback from farmers and other stakeholders to make improvements to the system.</a:t>
            </a:r>
            <a:br>
              <a:rPr lang="en-US" sz="900" b="1" dirty="0">
                <a:solidFill>
                  <a:schemeClr val="accent6"/>
                </a:solidFill>
              </a:rPr>
            </a:br>
            <a:r>
              <a:rPr lang="en-US" sz="900" b="1" i="0" dirty="0">
                <a:solidFill>
                  <a:schemeClr val="accent6"/>
                </a:solidFill>
                <a:effectLst/>
                <a:latin typeface="Open Sans" panose="020B0606030504020204" pitchFamily="34" charset="0"/>
              </a:rPr>
              <a:t>The feedback helps the system fine-tune predictive models and improve itself in general.</a:t>
            </a:r>
            <a:endParaRPr lang="en-IN" sz="700" b="1" dirty="0">
              <a:solidFill>
                <a:schemeClr val="accent6"/>
              </a:solidFill>
            </a:endParaRPr>
          </a:p>
        </p:txBody>
      </p:sp>
      <p:sp>
        <p:nvSpPr>
          <p:cNvPr id="14" name="Rectangle 13">
            <a:extLst>
              <a:ext uri="{FF2B5EF4-FFF2-40B4-BE49-F238E27FC236}">
                <a16:creationId xmlns:a16="http://schemas.microsoft.com/office/drawing/2014/main" id="{55FA189A-AE31-4CF7-8A0A-C97BFA8CCB90}"/>
              </a:ext>
            </a:extLst>
          </p:cNvPr>
          <p:cNvSpPr/>
          <p:nvPr/>
        </p:nvSpPr>
        <p:spPr>
          <a:xfrm>
            <a:off x="4761631" y="1419455"/>
            <a:ext cx="1964267" cy="1581131"/>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000" b="1" i="0" dirty="0">
                <a:solidFill>
                  <a:schemeClr val="bg1"/>
                </a:solidFill>
                <a:effectLst/>
                <a:latin typeface="Open Sans" panose="020B0606030504020204" pitchFamily="34" charset="0"/>
              </a:rPr>
              <a:t>Step 3: Predictive Modeling</a:t>
            </a:r>
            <a:br>
              <a:rPr lang="en-US" sz="1000" b="1" dirty="0"/>
            </a:br>
            <a:br>
              <a:rPr lang="en-US" sz="1000" b="1" dirty="0"/>
            </a:br>
            <a:r>
              <a:rPr lang="en-US" sz="1000" b="1" i="0" dirty="0">
                <a:solidFill>
                  <a:schemeClr val="accent6"/>
                </a:solidFill>
                <a:effectLst/>
                <a:latin typeface="Open Sans" panose="020B0606030504020204" pitchFamily="34" charset="0"/>
              </a:rPr>
              <a:t>creation of predictive models based on historical data and machine learning algorithms</a:t>
            </a:r>
            <a:br>
              <a:rPr lang="en-US" sz="1000" b="1" dirty="0">
                <a:solidFill>
                  <a:schemeClr val="accent6"/>
                </a:solidFill>
              </a:rPr>
            </a:br>
            <a:r>
              <a:rPr lang="en-US" sz="1000" b="1" i="0" dirty="0">
                <a:solidFill>
                  <a:schemeClr val="accent6"/>
                </a:solidFill>
                <a:effectLst/>
                <a:latin typeface="Open Sans" panose="020B0606030504020204" pitchFamily="34" charset="0"/>
              </a:rPr>
              <a:t>model predictions on weather patterns, soil moisture, and crop health</a:t>
            </a:r>
            <a:endParaRPr lang="en-IN" sz="800" b="1" dirty="0">
              <a:solidFill>
                <a:schemeClr val="accent6"/>
              </a:solidFill>
            </a:endParaRPr>
          </a:p>
        </p:txBody>
      </p:sp>
      <p:sp>
        <p:nvSpPr>
          <p:cNvPr id="15" name="Rectangle 14">
            <a:extLst>
              <a:ext uri="{FF2B5EF4-FFF2-40B4-BE49-F238E27FC236}">
                <a16:creationId xmlns:a16="http://schemas.microsoft.com/office/drawing/2014/main" id="{72BC3D3A-3801-4D60-8E57-2FA355CA60AC}"/>
              </a:ext>
            </a:extLst>
          </p:cNvPr>
          <p:cNvSpPr/>
          <p:nvPr/>
        </p:nvSpPr>
        <p:spPr>
          <a:xfrm>
            <a:off x="6952824" y="1424525"/>
            <a:ext cx="1893187" cy="157606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0" dirty="0">
                <a:solidFill>
                  <a:schemeClr val="bg1"/>
                </a:solidFill>
                <a:effectLst/>
                <a:latin typeface="Open Sans" panose="020B0606030504020204" pitchFamily="34" charset="0"/>
              </a:rPr>
              <a:t>Step 4: Real-Time Monitoring</a:t>
            </a:r>
            <a:br>
              <a:rPr lang="en-US" sz="900" b="1" dirty="0">
                <a:solidFill>
                  <a:schemeClr val="accent6"/>
                </a:solidFill>
              </a:rPr>
            </a:br>
            <a:br>
              <a:rPr lang="en-US" sz="900" b="1" dirty="0">
                <a:solidFill>
                  <a:schemeClr val="accent6"/>
                </a:solidFill>
              </a:rPr>
            </a:br>
            <a:r>
              <a:rPr lang="en-US" sz="900" b="1" i="0" dirty="0">
                <a:solidFill>
                  <a:schemeClr val="accent6"/>
                </a:solidFill>
                <a:effectLst/>
                <a:latin typeface="Open Sans" panose="020B0606030504020204" pitchFamily="34" charset="0"/>
              </a:rPr>
              <a:t>Data in real time from several sources is received, including but not limited to weather stations and soil sensors.</a:t>
            </a:r>
            <a:br>
              <a:rPr lang="en-US" sz="900" b="1" dirty="0">
                <a:solidFill>
                  <a:schemeClr val="accent6"/>
                </a:solidFill>
              </a:rPr>
            </a:br>
            <a:r>
              <a:rPr lang="en-US" sz="900" b="1" i="0" dirty="0">
                <a:solidFill>
                  <a:schemeClr val="accent6"/>
                </a:solidFill>
                <a:effectLst/>
                <a:latin typeface="Open Sans" panose="020B0606030504020204" pitchFamily="34" charset="0"/>
              </a:rPr>
              <a:t>Monitor real-time crop health to identify pest and disease attacks quickly.</a:t>
            </a:r>
            <a:endParaRPr lang="en-IN" sz="700" b="1" dirty="0">
              <a:solidFill>
                <a:schemeClr val="accent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9"/>
          <p:cNvPicPr preferRelativeResize="0"/>
          <p:nvPr/>
        </p:nvPicPr>
        <p:blipFill rotWithShape="1">
          <a:blip r:embed="rId3">
            <a:alphaModFix/>
          </a:blip>
          <a:srcRect/>
          <a:stretch/>
        </p:blipFill>
        <p:spPr>
          <a:xfrm>
            <a:off x="-18" y="0"/>
            <a:ext cx="9144018" cy="5143499"/>
          </a:xfrm>
          <a:prstGeom prst="rect">
            <a:avLst/>
          </a:prstGeom>
          <a:noFill/>
          <a:ln>
            <a:noFill/>
          </a:ln>
        </p:spPr>
      </p:pic>
      <p:sp>
        <p:nvSpPr>
          <p:cNvPr id="91" name="Google Shape;91;p19"/>
          <p:cNvSpPr txBox="1"/>
          <p:nvPr/>
        </p:nvSpPr>
        <p:spPr>
          <a:xfrm>
            <a:off x="171050" y="867425"/>
            <a:ext cx="8820900" cy="5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Architecture diagram of the proposed solution</a:t>
            </a:r>
          </a:p>
        </p:txBody>
      </p:sp>
      <p:sp>
        <p:nvSpPr>
          <p:cNvPr id="3" name="Arrow: Pentagon 2">
            <a:extLst>
              <a:ext uri="{FF2B5EF4-FFF2-40B4-BE49-F238E27FC236}">
                <a16:creationId xmlns:a16="http://schemas.microsoft.com/office/drawing/2014/main" id="{EA9D25E5-15C6-4029-8FDA-EAFDF29166EE}"/>
              </a:ext>
            </a:extLst>
          </p:cNvPr>
          <p:cNvSpPr/>
          <p:nvPr/>
        </p:nvSpPr>
        <p:spPr>
          <a:xfrm>
            <a:off x="412828" y="1462677"/>
            <a:ext cx="1104053" cy="561264"/>
          </a:xfrm>
          <a:prstGeom prst="homePlat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NASA DATA API</a:t>
            </a:r>
            <a:endParaRPr lang="en-IN" sz="1100" b="1" dirty="0"/>
          </a:p>
        </p:txBody>
      </p:sp>
      <p:sp>
        <p:nvSpPr>
          <p:cNvPr id="4" name="Arrow: Chevron 3">
            <a:extLst>
              <a:ext uri="{FF2B5EF4-FFF2-40B4-BE49-F238E27FC236}">
                <a16:creationId xmlns:a16="http://schemas.microsoft.com/office/drawing/2014/main" id="{72085DA4-CD74-45F1-B8C2-F01A17FE5D38}"/>
              </a:ext>
            </a:extLst>
          </p:cNvPr>
          <p:cNvSpPr/>
          <p:nvPr/>
        </p:nvSpPr>
        <p:spPr>
          <a:xfrm>
            <a:off x="1502429" y="1462677"/>
            <a:ext cx="1653751" cy="550902"/>
          </a:xfrm>
          <a:prstGeom prst="chevron">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800" b="1" dirty="0">
                <a:solidFill>
                  <a:schemeClr val="bg1"/>
                </a:solidFill>
              </a:rPr>
              <a:t>ADDITIONAL DATA RESOURCES</a:t>
            </a:r>
            <a:endParaRPr lang="en-IN" sz="800" b="1" dirty="0">
              <a:solidFill>
                <a:schemeClr val="bg1"/>
              </a:solidFill>
            </a:endParaRPr>
          </a:p>
        </p:txBody>
      </p:sp>
      <p:sp>
        <p:nvSpPr>
          <p:cNvPr id="19" name="Arrow: Chevron 18">
            <a:extLst>
              <a:ext uri="{FF2B5EF4-FFF2-40B4-BE49-F238E27FC236}">
                <a16:creationId xmlns:a16="http://schemas.microsoft.com/office/drawing/2014/main" id="{D46CC1F6-7442-4228-854F-4A0C36E2446F}"/>
              </a:ext>
            </a:extLst>
          </p:cNvPr>
          <p:cNvSpPr/>
          <p:nvPr/>
        </p:nvSpPr>
        <p:spPr>
          <a:xfrm>
            <a:off x="3156179" y="1462677"/>
            <a:ext cx="1564833" cy="545988"/>
          </a:xfrm>
          <a:prstGeom prst="chevron">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DATA INGESTION LAYER</a:t>
            </a:r>
            <a:endParaRPr lang="en-IN" sz="900" b="1" dirty="0">
              <a:solidFill>
                <a:schemeClr val="bg1"/>
              </a:solidFill>
            </a:endParaRPr>
          </a:p>
        </p:txBody>
      </p:sp>
      <p:sp>
        <p:nvSpPr>
          <p:cNvPr id="20" name="Arrow: Chevron 19">
            <a:extLst>
              <a:ext uri="{FF2B5EF4-FFF2-40B4-BE49-F238E27FC236}">
                <a16:creationId xmlns:a16="http://schemas.microsoft.com/office/drawing/2014/main" id="{292E08F2-E58C-42C3-B396-47ADD6EF0CCD}"/>
              </a:ext>
            </a:extLst>
          </p:cNvPr>
          <p:cNvSpPr/>
          <p:nvPr/>
        </p:nvSpPr>
        <p:spPr>
          <a:xfrm>
            <a:off x="4850386" y="1462676"/>
            <a:ext cx="1653751" cy="545988"/>
          </a:xfrm>
          <a:prstGeom prst="chevron">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b="1" dirty="0">
                <a:solidFill>
                  <a:schemeClr val="bg1"/>
                </a:solidFill>
              </a:rPr>
              <a:t>DATA PROCESSING ENGINE</a:t>
            </a:r>
            <a:endParaRPr lang="en-IN" sz="1000" b="1" dirty="0">
              <a:solidFill>
                <a:schemeClr val="bg1"/>
              </a:solidFill>
            </a:endParaRPr>
          </a:p>
        </p:txBody>
      </p:sp>
      <p:sp>
        <p:nvSpPr>
          <p:cNvPr id="21" name="Arrow: Chevron 20">
            <a:extLst>
              <a:ext uri="{FF2B5EF4-FFF2-40B4-BE49-F238E27FC236}">
                <a16:creationId xmlns:a16="http://schemas.microsoft.com/office/drawing/2014/main" id="{B276BE7C-FBFE-43F9-B2CA-3464159E202F}"/>
              </a:ext>
            </a:extLst>
          </p:cNvPr>
          <p:cNvSpPr/>
          <p:nvPr/>
        </p:nvSpPr>
        <p:spPr>
          <a:xfrm rot="10800000" flipV="1">
            <a:off x="6949493" y="2338926"/>
            <a:ext cx="1666134" cy="545988"/>
          </a:xfrm>
          <a:prstGeom prst="chevron">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b="1" dirty="0">
                <a:solidFill>
                  <a:schemeClr val="bg1"/>
                </a:solidFill>
              </a:rPr>
              <a:t>MACHINE LEARNING ENGINE</a:t>
            </a:r>
            <a:endParaRPr lang="en-IN" sz="1000" b="1" dirty="0">
              <a:solidFill>
                <a:schemeClr val="bg1"/>
              </a:solidFill>
            </a:endParaRPr>
          </a:p>
        </p:txBody>
      </p:sp>
      <p:sp>
        <p:nvSpPr>
          <p:cNvPr id="22" name="Arrow: Chevron 21">
            <a:extLst>
              <a:ext uri="{FF2B5EF4-FFF2-40B4-BE49-F238E27FC236}">
                <a16:creationId xmlns:a16="http://schemas.microsoft.com/office/drawing/2014/main" id="{D07FA02D-5D70-4ECA-B7C7-361E7B380D86}"/>
              </a:ext>
            </a:extLst>
          </p:cNvPr>
          <p:cNvSpPr/>
          <p:nvPr/>
        </p:nvSpPr>
        <p:spPr>
          <a:xfrm>
            <a:off x="6633511" y="1462676"/>
            <a:ext cx="1398053" cy="545988"/>
          </a:xfrm>
          <a:prstGeom prst="chevron">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solidFill>
              </a:rPr>
              <a:t>DATA STORAGE</a:t>
            </a:r>
            <a:endParaRPr lang="en-IN" sz="1050" b="1" dirty="0">
              <a:solidFill>
                <a:schemeClr val="bg1"/>
              </a:solidFill>
            </a:endParaRPr>
          </a:p>
        </p:txBody>
      </p:sp>
      <p:sp>
        <p:nvSpPr>
          <p:cNvPr id="23" name="Arrow: Chevron 22">
            <a:extLst>
              <a:ext uri="{FF2B5EF4-FFF2-40B4-BE49-F238E27FC236}">
                <a16:creationId xmlns:a16="http://schemas.microsoft.com/office/drawing/2014/main" id="{6921FB7B-2213-4BD8-A0D7-987AED0623D1}"/>
              </a:ext>
            </a:extLst>
          </p:cNvPr>
          <p:cNvSpPr/>
          <p:nvPr/>
        </p:nvSpPr>
        <p:spPr>
          <a:xfrm>
            <a:off x="392423" y="3274233"/>
            <a:ext cx="1592164" cy="522847"/>
          </a:xfrm>
          <a:prstGeom prst="chevron">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USER INTERFACE</a:t>
            </a:r>
            <a:endParaRPr lang="en-IN" sz="1100" b="1" dirty="0">
              <a:solidFill>
                <a:schemeClr val="bg1"/>
              </a:solidFill>
            </a:endParaRPr>
          </a:p>
        </p:txBody>
      </p:sp>
      <p:sp>
        <p:nvSpPr>
          <p:cNvPr id="26" name="Arrow: Chevron 25">
            <a:extLst>
              <a:ext uri="{FF2B5EF4-FFF2-40B4-BE49-F238E27FC236}">
                <a16:creationId xmlns:a16="http://schemas.microsoft.com/office/drawing/2014/main" id="{51D6D16E-A0DF-43A3-B0AD-F5F0A605BA31}"/>
              </a:ext>
            </a:extLst>
          </p:cNvPr>
          <p:cNvSpPr/>
          <p:nvPr/>
        </p:nvSpPr>
        <p:spPr>
          <a:xfrm rot="10800000" flipV="1">
            <a:off x="202856" y="2359917"/>
            <a:ext cx="1523996" cy="530169"/>
          </a:xfrm>
          <a:prstGeom prst="chevron">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b="1" dirty="0">
                <a:solidFill>
                  <a:schemeClr val="bg1"/>
                </a:solidFill>
              </a:rPr>
              <a:t>INSIGHTS GENRATION</a:t>
            </a:r>
            <a:endParaRPr lang="en-IN" sz="1050" b="1" dirty="0">
              <a:solidFill>
                <a:schemeClr val="bg1"/>
              </a:solidFill>
            </a:endParaRPr>
          </a:p>
        </p:txBody>
      </p:sp>
      <p:sp>
        <p:nvSpPr>
          <p:cNvPr id="27" name="Arrow: Chevron 26">
            <a:extLst>
              <a:ext uri="{FF2B5EF4-FFF2-40B4-BE49-F238E27FC236}">
                <a16:creationId xmlns:a16="http://schemas.microsoft.com/office/drawing/2014/main" id="{A1623541-B394-41BD-9134-92ACF1C026BC}"/>
              </a:ext>
            </a:extLst>
          </p:cNvPr>
          <p:cNvSpPr/>
          <p:nvPr/>
        </p:nvSpPr>
        <p:spPr>
          <a:xfrm rot="10800000" flipV="1">
            <a:off x="1839268" y="2365381"/>
            <a:ext cx="1653750" cy="530168"/>
          </a:xfrm>
          <a:prstGeom prst="chevron">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REALTIME PROCESING</a:t>
            </a:r>
            <a:endParaRPr lang="en-IN" sz="1100" b="1" dirty="0">
              <a:solidFill>
                <a:schemeClr val="bg1"/>
              </a:solidFill>
            </a:endParaRPr>
          </a:p>
        </p:txBody>
      </p:sp>
      <p:sp>
        <p:nvSpPr>
          <p:cNvPr id="28" name="Arrow: Chevron 27">
            <a:extLst>
              <a:ext uri="{FF2B5EF4-FFF2-40B4-BE49-F238E27FC236}">
                <a16:creationId xmlns:a16="http://schemas.microsoft.com/office/drawing/2014/main" id="{9D6BBCCA-3845-4B11-80AA-1720BD55653C}"/>
              </a:ext>
            </a:extLst>
          </p:cNvPr>
          <p:cNvSpPr/>
          <p:nvPr/>
        </p:nvSpPr>
        <p:spPr>
          <a:xfrm rot="10800000" flipV="1">
            <a:off x="3596640" y="2365381"/>
            <a:ext cx="1727384" cy="545988"/>
          </a:xfrm>
          <a:prstGeom prst="chevron">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b="1" dirty="0">
                <a:solidFill>
                  <a:schemeClr val="bg1"/>
                </a:solidFill>
              </a:rPr>
              <a:t>REAL TIME DATA INGESTION</a:t>
            </a:r>
            <a:endParaRPr lang="en-IN" sz="1000" b="1" dirty="0">
              <a:solidFill>
                <a:schemeClr val="bg1"/>
              </a:solidFill>
            </a:endParaRPr>
          </a:p>
        </p:txBody>
      </p:sp>
      <p:sp>
        <p:nvSpPr>
          <p:cNvPr id="29" name="Arrow: Chevron 28">
            <a:extLst>
              <a:ext uri="{FF2B5EF4-FFF2-40B4-BE49-F238E27FC236}">
                <a16:creationId xmlns:a16="http://schemas.microsoft.com/office/drawing/2014/main" id="{7B88BB0C-7F26-4589-933F-408A1020CB43}"/>
              </a:ext>
            </a:extLst>
          </p:cNvPr>
          <p:cNvSpPr/>
          <p:nvPr/>
        </p:nvSpPr>
        <p:spPr>
          <a:xfrm rot="10800000" flipV="1">
            <a:off x="5362804" y="2359917"/>
            <a:ext cx="1523996" cy="551452"/>
          </a:xfrm>
          <a:prstGeom prst="chevron">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MODEL STORAGE</a:t>
            </a:r>
            <a:endParaRPr lang="en-IN" sz="1100" b="1" dirty="0">
              <a:solidFill>
                <a:schemeClr val="bg1"/>
              </a:solidFill>
            </a:endParaRPr>
          </a:p>
        </p:txBody>
      </p:sp>
      <p:sp>
        <p:nvSpPr>
          <p:cNvPr id="31" name="Arrow: Chevron 30">
            <a:extLst>
              <a:ext uri="{FF2B5EF4-FFF2-40B4-BE49-F238E27FC236}">
                <a16:creationId xmlns:a16="http://schemas.microsoft.com/office/drawing/2014/main" id="{7FA51CC4-C287-4C9F-A8ED-9CFAF4C865DC}"/>
              </a:ext>
            </a:extLst>
          </p:cNvPr>
          <p:cNvSpPr/>
          <p:nvPr/>
        </p:nvSpPr>
        <p:spPr>
          <a:xfrm rot="10800000" flipV="1">
            <a:off x="5302860" y="4143907"/>
            <a:ext cx="1636357" cy="551453"/>
          </a:xfrm>
          <a:prstGeom prst="chevron">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b="1" dirty="0">
                <a:solidFill>
                  <a:schemeClr val="bg1"/>
                </a:solidFill>
              </a:rPr>
              <a:t>FEEDBACK COLLECTION</a:t>
            </a:r>
            <a:endParaRPr lang="en-IN" sz="1000" b="1" dirty="0">
              <a:solidFill>
                <a:schemeClr val="bg1"/>
              </a:solidFill>
            </a:endParaRPr>
          </a:p>
        </p:txBody>
      </p:sp>
      <p:sp>
        <p:nvSpPr>
          <p:cNvPr id="32" name="Arrow: Chevron 31">
            <a:extLst>
              <a:ext uri="{FF2B5EF4-FFF2-40B4-BE49-F238E27FC236}">
                <a16:creationId xmlns:a16="http://schemas.microsoft.com/office/drawing/2014/main" id="{B478CB5B-17E3-4E88-9663-2B9D5FFA4954}"/>
              </a:ext>
            </a:extLst>
          </p:cNvPr>
          <p:cNvSpPr/>
          <p:nvPr/>
        </p:nvSpPr>
        <p:spPr>
          <a:xfrm>
            <a:off x="2059318" y="3268086"/>
            <a:ext cx="1980358" cy="522847"/>
          </a:xfrm>
          <a:prstGeom prst="chevron">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b="1" dirty="0">
                <a:solidFill>
                  <a:schemeClr val="bg1"/>
                </a:solidFill>
              </a:rPr>
              <a:t>DECISION SUPPORT SYSTEM</a:t>
            </a:r>
            <a:endParaRPr lang="en-IN" sz="1050" b="1" dirty="0">
              <a:solidFill>
                <a:schemeClr val="bg1"/>
              </a:solidFill>
            </a:endParaRPr>
          </a:p>
        </p:txBody>
      </p:sp>
      <p:sp>
        <p:nvSpPr>
          <p:cNvPr id="33" name="Arrow: Chevron 32">
            <a:extLst>
              <a:ext uri="{FF2B5EF4-FFF2-40B4-BE49-F238E27FC236}">
                <a16:creationId xmlns:a16="http://schemas.microsoft.com/office/drawing/2014/main" id="{ADADF02D-D296-4E37-9A2A-FFAAAFBF3058}"/>
              </a:ext>
            </a:extLst>
          </p:cNvPr>
          <p:cNvSpPr/>
          <p:nvPr/>
        </p:nvSpPr>
        <p:spPr>
          <a:xfrm>
            <a:off x="4168684" y="3262621"/>
            <a:ext cx="1653751" cy="535266"/>
          </a:xfrm>
          <a:prstGeom prst="chevron">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solidFill>
              </a:rPr>
              <a:t>OPTIMISATION ENGINE</a:t>
            </a:r>
            <a:endParaRPr lang="en-IN" sz="1050" b="1" dirty="0">
              <a:solidFill>
                <a:schemeClr val="bg1"/>
              </a:solidFill>
            </a:endParaRPr>
          </a:p>
        </p:txBody>
      </p:sp>
      <p:sp>
        <p:nvSpPr>
          <p:cNvPr id="34" name="Arrow: Chevron 33">
            <a:extLst>
              <a:ext uri="{FF2B5EF4-FFF2-40B4-BE49-F238E27FC236}">
                <a16:creationId xmlns:a16="http://schemas.microsoft.com/office/drawing/2014/main" id="{C6B9A991-C8A0-42A5-A00B-22DE2F1AD6B9}"/>
              </a:ext>
            </a:extLst>
          </p:cNvPr>
          <p:cNvSpPr/>
          <p:nvPr/>
        </p:nvSpPr>
        <p:spPr>
          <a:xfrm>
            <a:off x="6044290" y="3262621"/>
            <a:ext cx="1738270" cy="535266"/>
          </a:xfrm>
          <a:prstGeom prst="chevron">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b="1" dirty="0">
                <a:solidFill>
                  <a:schemeClr val="bg1"/>
                </a:solidFill>
              </a:rPr>
              <a:t>RESOURCE ALLOCATION ENGINER</a:t>
            </a:r>
            <a:endParaRPr lang="en-IN" sz="1000" b="1" dirty="0">
              <a:solidFill>
                <a:schemeClr val="bg1"/>
              </a:solidFill>
            </a:endParaRPr>
          </a:p>
        </p:txBody>
      </p:sp>
      <p:sp>
        <p:nvSpPr>
          <p:cNvPr id="35" name="Arrow: Chevron 34">
            <a:extLst>
              <a:ext uri="{FF2B5EF4-FFF2-40B4-BE49-F238E27FC236}">
                <a16:creationId xmlns:a16="http://schemas.microsoft.com/office/drawing/2014/main" id="{FED803C1-CEBE-470A-B361-199AAD5A5661}"/>
              </a:ext>
            </a:extLst>
          </p:cNvPr>
          <p:cNvSpPr/>
          <p:nvPr/>
        </p:nvSpPr>
        <p:spPr>
          <a:xfrm rot="10800000" flipV="1">
            <a:off x="6987773" y="4138871"/>
            <a:ext cx="1810952" cy="545988"/>
          </a:xfrm>
          <a:prstGeom prst="chevron">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RESOURCE MONITORING</a:t>
            </a:r>
            <a:endParaRPr lang="en-IN" sz="1100" b="1" dirty="0">
              <a:solidFill>
                <a:schemeClr val="bg1"/>
              </a:solidFill>
            </a:endParaRPr>
          </a:p>
        </p:txBody>
      </p:sp>
      <p:sp>
        <p:nvSpPr>
          <p:cNvPr id="37" name="Arrow: Chevron 36">
            <a:extLst>
              <a:ext uri="{FF2B5EF4-FFF2-40B4-BE49-F238E27FC236}">
                <a16:creationId xmlns:a16="http://schemas.microsoft.com/office/drawing/2014/main" id="{3629D20D-26C1-469A-B730-49B30F91E8E5}"/>
              </a:ext>
            </a:extLst>
          </p:cNvPr>
          <p:cNvSpPr/>
          <p:nvPr/>
        </p:nvSpPr>
        <p:spPr>
          <a:xfrm rot="10800000" flipV="1">
            <a:off x="1647824" y="4143909"/>
            <a:ext cx="1810949" cy="522846"/>
          </a:xfrm>
          <a:prstGeom prst="chevron">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b="1" dirty="0">
                <a:solidFill>
                  <a:schemeClr val="bg1"/>
                </a:solidFill>
              </a:rPr>
              <a:t>TECHNOLOGY STACK</a:t>
            </a:r>
            <a:endParaRPr lang="en-IN" sz="1050" b="1" dirty="0">
              <a:solidFill>
                <a:schemeClr val="bg1"/>
              </a:solidFill>
            </a:endParaRPr>
          </a:p>
        </p:txBody>
      </p:sp>
      <p:sp>
        <p:nvSpPr>
          <p:cNvPr id="38" name="Arrow: Chevron 37">
            <a:extLst>
              <a:ext uri="{FF2B5EF4-FFF2-40B4-BE49-F238E27FC236}">
                <a16:creationId xmlns:a16="http://schemas.microsoft.com/office/drawing/2014/main" id="{5E671281-DA41-4629-A214-4679701B670E}"/>
              </a:ext>
            </a:extLst>
          </p:cNvPr>
          <p:cNvSpPr/>
          <p:nvPr/>
        </p:nvSpPr>
        <p:spPr>
          <a:xfrm rot="10800000" flipV="1">
            <a:off x="3489937" y="4143908"/>
            <a:ext cx="1653750" cy="535266"/>
          </a:xfrm>
          <a:prstGeom prst="chevron">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solidFill>
              </a:rPr>
              <a:t>FEEDBACK ANALYSIS</a:t>
            </a:r>
            <a:endParaRPr lang="en-IN" sz="1050" b="1"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20"/>
          <p:cNvPicPr preferRelativeResize="0"/>
          <p:nvPr/>
        </p:nvPicPr>
        <p:blipFill rotWithShape="1">
          <a:blip r:embed="rId3">
            <a:alphaModFix/>
          </a:blip>
          <a:srcRect/>
          <a:stretch/>
        </p:blipFill>
        <p:spPr>
          <a:xfrm>
            <a:off x="0" y="0"/>
            <a:ext cx="9144018" cy="5143499"/>
          </a:xfrm>
          <a:prstGeom prst="rect">
            <a:avLst/>
          </a:prstGeom>
          <a:noFill/>
          <a:ln>
            <a:noFill/>
          </a:ln>
        </p:spPr>
      </p:pic>
      <p:sp>
        <p:nvSpPr>
          <p:cNvPr id="97" name="Google Shape;97;p20"/>
          <p:cNvSpPr txBox="1"/>
          <p:nvPr/>
        </p:nvSpPr>
        <p:spPr>
          <a:xfrm>
            <a:off x="158825" y="855225"/>
            <a:ext cx="87843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t>Technologies to be used in the solution</a:t>
            </a:r>
            <a:endParaRPr sz="1800" b="1" dirty="0"/>
          </a:p>
        </p:txBody>
      </p:sp>
      <p:sp>
        <p:nvSpPr>
          <p:cNvPr id="5" name="TextBox 4">
            <a:extLst>
              <a:ext uri="{FF2B5EF4-FFF2-40B4-BE49-F238E27FC236}">
                <a16:creationId xmlns:a16="http://schemas.microsoft.com/office/drawing/2014/main" id="{8A8FCB94-62F1-4619-A1D6-800FFAA8100C}"/>
              </a:ext>
            </a:extLst>
          </p:cNvPr>
          <p:cNvSpPr txBox="1"/>
          <p:nvPr/>
        </p:nvSpPr>
        <p:spPr>
          <a:xfrm>
            <a:off x="334933" y="1217719"/>
            <a:ext cx="5110828" cy="3647152"/>
          </a:xfrm>
          <a:prstGeom prst="rect">
            <a:avLst/>
          </a:prstGeom>
          <a:noFill/>
        </p:spPr>
        <p:txBody>
          <a:bodyPr wrap="square">
            <a:spAutoFit/>
          </a:bodyPr>
          <a:lstStyle/>
          <a:p>
            <a:pPr algn="l"/>
            <a:r>
              <a:rPr lang="en-IN" sz="1100" b="1" i="0" dirty="0">
                <a:solidFill>
                  <a:schemeClr val="tx1"/>
                </a:solidFill>
                <a:effectLst/>
                <a:latin typeface="+mn-lt"/>
              </a:rPr>
              <a:t>Programming Languages:</a:t>
            </a:r>
            <a:endParaRPr lang="en-IN" sz="1100" b="0" i="0" dirty="0">
              <a:solidFill>
                <a:schemeClr val="tx1"/>
              </a:solidFill>
              <a:effectLst/>
              <a:latin typeface="+mn-lt"/>
            </a:endParaRPr>
          </a:p>
          <a:p>
            <a:pPr algn="l">
              <a:buFont typeface="Arial" panose="020B0604020202020204" pitchFamily="34" charset="0"/>
              <a:buChar char="•"/>
            </a:pPr>
            <a:r>
              <a:rPr lang="en-IN" sz="1100" b="0" i="0" dirty="0">
                <a:solidFill>
                  <a:srgbClr val="0070C0"/>
                </a:solidFill>
                <a:effectLst/>
                <a:latin typeface="+mn-lt"/>
              </a:rPr>
              <a:t>Python</a:t>
            </a:r>
          </a:p>
          <a:p>
            <a:pPr algn="l">
              <a:buFont typeface="Arial" panose="020B0604020202020204" pitchFamily="34" charset="0"/>
              <a:buChar char="•"/>
            </a:pPr>
            <a:endParaRPr lang="en-IN" sz="1100" b="0" i="0" dirty="0">
              <a:solidFill>
                <a:schemeClr val="tx1"/>
              </a:solidFill>
              <a:effectLst/>
              <a:latin typeface="+mn-lt"/>
            </a:endParaRPr>
          </a:p>
          <a:p>
            <a:pPr algn="l"/>
            <a:r>
              <a:rPr lang="en-IN" sz="1100" b="1" i="0" dirty="0">
                <a:solidFill>
                  <a:schemeClr val="tx1"/>
                </a:solidFill>
                <a:effectLst/>
                <a:latin typeface="+mn-lt"/>
              </a:rPr>
              <a:t>Data Storage:</a:t>
            </a:r>
            <a:endParaRPr lang="en-IN" sz="1100" b="0" i="0" dirty="0">
              <a:solidFill>
                <a:schemeClr val="tx1"/>
              </a:solidFill>
              <a:effectLst/>
              <a:latin typeface="+mn-lt"/>
            </a:endParaRPr>
          </a:p>
          <a:p>
            <a:pPr algn="l">
              <a:buFont typeface="Arial" panose="020B0604020202020204" pitchFamily="34" charset="0"/>
              <a:buChar char="•"/>
            </a:pPr>
            <a:r>
              <a:rPr lang="en-IN" sz="1100" b="0" i="0" dirty="0">
                <a:solidFill>
                  <a:srgbClr val="0070C0"/>
                </a:solidFill>
                <a:effectLst/>
                <a:latin typeface="+mn-lt"/>
              </a:rPr>
              <a:t>Relational databases (e.g., MySQL)</a:t>
            </a:r>
          </a:p>
          <a:p>
            <a:pPr algn="l">
              <a:buFont typeface="Arial" panose="020B0604020202020204" pitchFamily="34" charset="0"/>
              <a:buChar char="•"/>
            </a:pPr>
            <a:endParaRPr lang="en-IN" sz="1100" b="0" i="0" dirty="0">
              <a:solidFill>
                <a:schemeClr val="tx1"/>
              </a:solidFill>
              <a:effectLst/>
              <a:latin typeface="+mn-lt"/>
            </a:endParaRPr>
          </a:p>
          <a:p>
            <a:pPr algn="l"/>
            <a:r>
              <a:rPr lang="en-IN" sz="1100" b="1" i="0" dirty="0">
                <a:solidFill>
                  <a:schemeClr val="tx1"/>
                </a:solidFill>
                <a:effectLst/>
                <a:latin typeface="+mn-lt"/>
              </a:rPr>
              <a:t>Machine Learning Frameworks:</a:t>
            </a:r>
            <a:endParaRPr lang="en-IN" sz="1100" b="0" i="0" dirty="0">
              <a:solidFill>
                <a:schemeClr val="tx1"/>
              </a:solidFill>
              <a:effectLst/>
              <a:latin typeface="+mn-lt"/>
            </a:endParaRPr>
          </a:p>
          <a:p>
            <a:pPr algn="l">
              <a:buFont typeface="Arial" panose="020B0604020202020204" pitchFamily="34" charset="0"/>
              <a:buChar char="•"/>
            </a:pPr>
            <a:r>
              <a:rPr lang="en-IN" sz="1100" b="0" i="0" dirty="0">
                <a:solidFill>
                  <a:srgbClr val="0070C0"/>
                </a:solidFill>
                <a:effectLst/>
                <a:latin typeface="+mn-lt"/>
              </a:rPr>
              <a:t>TensorFlow</a:t>
            </a:r>
          </a:p>
          <a:p>
            <a:pPr algn="l">
              <a:buFont typeface="Arial" panose="020B0604020202020204" pitchFamily="34" charset="0"/>
              <a:buChar char="•"/>
            </a:pPr>
            <a:r>
              <a:rPr lang="en-IN" sz="1100" b="0" i="0" dirty="0">
                <a:solidFill>
                  <a:srgbClr val="0070C0"/>
                </a:solidFill>
                <a:effectLst/>
                <a:latin typeface="+mn-lt"/>
              </a:rPr>
              <a:t>PyTorch</a:t>
            </a:r>
          </a:p>
          <a:p>
            <a:pPr algn="l">
              <a:buFont typeface="Arial" panose="020B0604020202020204" pitchFamily="34" charset="0"/>
              <a:buChar char="•"/>
            </a:pPr>
            <a:r>
              <a:rPr lang="en-IN" sz="1100" b="0" i="0" dirty="0">
                <a:solidFill>
                  <a:srgbClr val="0070C0"/>
                </a:solidFill>
                <a:effectLst/>
                <a:latin typeface="+mn-lt"/>
              </a:rPr>
              <a:t>Scikit-Learn</a:t>
            </a:r>
          </a:p>
          <a:p>
            <a:pPr algn="l">
              <a:buFont typeface="Arial" panose="020B0604020202020204" pitchFamily="34" charset="0"/>
              <a:buChar char="•"/>
            </a:pPr>
            <a:endParaRPr lang="en-IN" sz="1100" b="0" i="0" dirty="0">
              <a:solidFill>
                <a:schemeClr val="tx1"/>
              </a:solidFill>
              <a:effectLst/>
              <a:latin typeface="+mn-lt"/>
            </a:endParaRPr>
          </a:p>
          <a:p>
            <a:pPr algn="l"/>
            <a:r>
              <a:rPr lang="en-IN" sz="1100" b="1" i="0" dirty="0">
                <a:solidFill>
                  <a:schemeClr val="tx1"/>
                </a:solidFill>
                <a:effectLst/>
                <a:latin typeface="+mn-lt"/>
              </a:rPr>
              <a:t>Data Visualization Tools:</a:t>
            </a:r>
            <a:endParaRPr lang="en-IN" sz="1100" b="0" i="0" dirty="0">
              <a:solidFill>
                <a:schemeClr val="tx1"/>
              </a:solidFill>
              <a:effectLst/>
              <a:latin typeface="+mn-lt"/>
            </a:endParaRPr>
          </a:p>
          <a:p>
            <a:pPr algn="l">
              <a:buFont typeface="Arial" panose="020B0604020202020204" pitchFamily="34" charset="0"/>
              <a:buChar char="•"/>
            </a:pPr>
            <a:r>
              <a:rPr lang="en-IN" sz="1100" b="0" i="0" dirty="0">
                <a:solidFill>
                  <a:srgbClr val="0070C0"/>
                </a:solidFill>
                <a:effectLst/>
                <a:latin typeface="+mn-lt"/>
              </a:rPr>
              <a:t>Power BI</a:t>
            </a:r>
          </a:p>
          <a:p>
            <a:pPr algn="l"/>
            <a:endParaRPr lang="en-IN" sz="1100" b="0" i="0" dirty="0">
              <a:solidFill>
                <a:schemeClr val="tx1"/>
              </a:solidFill>
              <a:effectLst/>
              <a:latin typeface="+mn-lt"/>
            </a:endParaRPr>
          </a:p>
          <a:p>
            <a:pPr algn="l"/>
            <a:r>
              <a:rPr lang="en-IN" sz="1100" b="1" i="0" dirty="0">
                <a:solidFill>
                  <a:schemeClr val="tx1"/>
                </a:solidFill>
                <a:effectLst/>
                <a:latin typeface="+mn-lt"/>
              </a:rPr>
              <a:t>Additional Technologies:</a:t>
            </a:r>
            <a:endParaRPr lang="en-IN" sz="1100" b="0" i="0" dirty="0">
              <a:solidFill>
                <a:schemeClr val="tx1"/>
              </a:solidFill>
              <a:effectLst/>
              <a:latin typeface="+mn-lt"/>
            </a:endParaRPr>
          </a:p>
          <a:p>
            <a:pPr algn="l">
              <a:buFont typeface="Arial" panose="020B0604020202020204" pitchFamily="34" charset="0"/>
              <a:buChar char="•"/>
            </a:pPr>
            <a:r>
              <a:rPr lang="en-IN" sz="1100" b="0" i="0" dirty="0">
                <a:solidFill>
                  <a:srgbClr val="0070C0"/>
                </a:solidFill>
                <a:effectLst/>
                <a:latin typeface="+mn-lt"/>
              </a:rPr>
              <a:t>APIs (e.g., NASA Data API) for data ingestion</a:t>
            </a:r>
          </a:p>
          <a:p>
            <a:pPr algn="l">
              <a:buFont typeface="Arial" panose="020B0604020202020204" pitchFamily="34" charset="0"/>
              <a:buChar char="•"/>
            </a:pPr>
            <a:r>
              <a:rPr lang="en-IN" sz="1100" b="0" i="0" dirty="0">
                <a:solidFill>
                  <a:srgbClr val="0070C0"/>
                </a:solidFill>
                <a:effectLst/>
                <a:latin typeface="+mn-lt"/>
              </a:rPr>
              <a:t>Data processing and analytics tools (e.g., Apache Spark, pandas)</a:t>
            </a:r>
          </a:p>
          <a:p>
            <a:pPr algn="l">
              <a:buFont typeface="Arial" panose="020B0604020202020204" pitchFamily="34" charset="0"/>
              <a:buChar char="•"/>
            </a:pPr>
            <a:r>
              <a:rPr lang="en-IN" sz="1100" b="0" i="0" dirty="0">
                <a:solidFill>
                  <a:srgbClr val="0070C0"/>
                </a:solidFill>
                <a:effectLst/>
                <a:latin typeface="+mn-lt"/>
              </a:rPr>
              <a:t>Real-time data processing and streaming tools (e.g., Apache Kafka, Apache Flink)</a:t>
            </a:r>
          </a:p>
          <a:p>
            <a:pPr algn="l">
              <a:buFont typeface="Arial" panose="020B0604020202020204" pitchFamily="34" charset="0"/>
              <a:buChar char="•"/>
            </a:pPr>
            <a:r>
              <a:rPr lang="en-IN" sz="1100" b="0" i="0" dirty="0">
                <a:solidFill>
                  <a:srgbClr val="0070C0"/>
                </a:solidFill>
                <a:effectLst/>
                <a:latin typeface="+mn-lt"/>
              </a:rPr>
              <a:t>Containerization and orchestration tools (e.g., Docker, Kubernetes)</a:t>
            </a:r>
          </a:p>
          <a:p>
            <a:pPr algn="l">
              <a:buFont typeface="Arial" panose="020B0604020202020204" pitchFamily="34" charset="0"/>
              <a:buChar char="•"/>
            </a:pPr>
            <a:r>
              <a:rPr lang="en-IN" sz="1100" b="0" i="0" dirty="0">
                <a:solidFill>
                  <a:srgbClr val="0070C0"/>
                </a:solidFill>
                <a:effectLst/>
                <a:latin typeface="+mn-lt"/>
              </a:rPr>
              <a:t>Security and authentication tools (e.g., OAuth, SSL/TLS)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22"/>
          <p:cNvPicPr preferRelativeResize="0"/>
          <p:nvPr/>
        </p:nvPicPr>
        <p:blipFill rotWithShape="1">
          <a:blip r:embed="rId3">
            <a:alphaModFix/>
          </a:blip>
          <a:srcRect/>
          <a:stretch/>
        </p:blipFill>
        <p:spPr>
          <a:xfrm>
            <a:off x="0" y="0"/>
            <a:ext cx="9144018" cy="5143499"/>
          </a:xfrm>
          <a:prstGeom prst="rect">
            <a:avLst/>
          </a:prstGeom>
          <a:noFill/>
          <a:ln>
            <a:noFill/>
          </a:ln>
        </p:spPr>
      </p:pic>
      <p:sp>
        <p:nvSpPr>
          <p:cNvPr id="109" name="Google Shape;109;p22"/>
          <p:cNvSpPr txBox="1"/>
          <p:nvPr/>
        </p:nvSpPr>
        <p:spPr>
          <a:xfrm>
            <a:off x="210450" y="855225"/>
            <a:ext cx="8723100" cy="5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t>Snapshots of the prototype</a:t>
            </a:r>
            <a:endParaRPr sz="1800" b="1" dirty="0"/>
          </a:p>
        </p:txBody>
      </p:sp>
      <p:pic>
        <p:nvPicPr>
          <p:cNvPr id="3" name="Picture 2">
            <a:extLst>
              <a:ext uri="{FF2B5EF4-FFF2-40B4-BE49-F238E27FC236}">
                <a16:creationId xmlns:a16="http://schemas.microsoft.com/office/drawing/2014/main" id="{B54C2518-BF18-4285-B093-7FBF3B16B1E2}"/>
              </a:ext>
            </a:extLst>
          </p:cNvPr>
          <p:cNvPicPr>
            <a:picLocks noChangeAspect="1"/>
          </p:cNvPicPr>
          <p:nvPr/>
        </p:nvPicPr>
        <p:blipFill>
          <a:blip r:embed="rId4"/>
          <a:stretch>
            <a:fillRect/>
          </a:stretch>
        </p:blipFill>
        <p:spPr>
          <a:xfrm>
            <a:off x="5264375" y="3200265"/>
            <a:ext cx="3614988" cy="1798586"/>
          </a:xfrm>
          <a:prstGeom prst="rect">
            <a:avLst/>
          </a:prstGeom>
        </p:spPr>
      </p:pic>
      <p:pic>
        <p:nvPicPr>
          <p:cNvPr id="5" name="Picture 4">
            <a:extLst>
              <a:ext uri="{FF2B5EF4-FFF2-40B4-BE49-F238E27FC236}">
                <a16:creationId xmlns:a16="http://schemas.microsoft.com/office/drawing/2014/main" id="{81C545C0-46D5-4E84-9BD2-E99F3F106538}"/>
              </a:ext>
            </a:extLst>
          </p:cNvPr>
          <p:cNvPicPr>
            <a:picLocks noChangeAspect="1"/>
          </p:cNvPicPr>
          <p:nvPr/>
        </p:nvPicPr>
        <p:blipFill>
          <a:blip r:embed="rId5"/>
          <a:stretch>
            <a:fillRect/>
          </a:stretch>
        </p:blipFill>
        <p:spPr>
          <a:xfrm>
            <a:off x="328041" y="1374987"/>
            <a:ext cx="4936334" cy="3623864"/>
          </a:xfrm>
          <a:prstGeom prst="rect">
            <a:avLst/>
          </a:prstGeom>
        </p:spPr>
      </p:pic>
      <p:pic>
        <p:nvPicPr>
          <p:cNvPr id="7" name="Picture 6">
            <a:extLst>
              <a:ext uri="{FF2B5EF4-FFF2-40B4-BE49-F238E27FC236}">
                <a16:creationId xmlns:a16="http://schemas.microsoft.com/office/drawing/2014/main" id="{9A8B85CF-E6A1-4A50-B6FC-D8A8759EDA9D}"/>
              </a:ext>
            </a:extLst>
          </p:cNvPr>
          <p:cNvPicPr>
            <a:picLocks noChangeAspect="1"/>
          </p:cNvPicPr>
          <p:nvPr/>
        </p:nvPicPr>
        <p:blipFill>
          <a:blip r:embed="rId6"/>
          <a:stretch>
            <a:fillRect/>
          </a:stretch>
        </p:blipFill>
        <p:spPr>
          <a:xfrm>
            <a:off x="5264375" y="1374987"/>
            <a:ext cx="3614988" cy="177262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68C1-D645-41F9-8371-77178A3930E0}"/>
              </a:ext>
            </a:extLst>
          </p:cNvPr>
          <p:cNvSpPr>
            <a:spLocks noGrp="1"/>
          </p:cNvSpPr>
          <p:nvPr>
            <p:ph type="title"/>
          </p:nvPr>
        </p:nvSpPr>
        <p:spPr/>
        <p:txBody>
          <a:bodyPr/>
          <a:lstStyle/>
          <a:p>
            <a:endParaRPr lang="en-IN"/>
          </a:p>
        </p:txBody>
      </p:sp>
      <p:pic>
        <p:nvPicPr>
          <p:cNvPr id="3" name="Google Shape;108;p22">
            <a:extLst>
              <a:ext uri="{FF2B5EF4-FFF2-40B4-BE49-F238E27FC236}">
                <a16:creationId xmlns:a16="http://schemas.microsoft.com/office/drawing/2014/main" id="{C42DDD89-7E7C-4CDD-940B-BA6F5623806C}"/>
              </a:ext>
            </a:extLst>
          </p:cNvPr>
          <p:cNvPicPr preferRelativeResize="0"/>
          <p:nvPr/>
        </p:nvPicPr>
        <p:blipFill rotWithShape="1">
          <a:blip r:embed="rId2">
            <a:alphaModFix/>
          </a:blip>
          <a:srcRect/>
          <a:stretch/>
        </p:blipFill>
        <p:spPr>
          <a:xfrm>
            <a:off x="0" y="0"/>
            <a:ext cx="9144018" cy="5143499"/>
          </a:xfrm>
          <a:prstGeom prst="rect">
            <a:avLst/>
          </a:prstGeom>
          <a:noFill/>
          <a:ln>
            <a:noFill/>
          </a:ln>
        </p:spPr>
      </p:pic>
      <p:pic>
        <p:nvPicPr>
          <p:cNvPr id="6" name="Picture 5">
            <a:extLst>
              <a:ext uri="{FF2B5EF4-FFF2-40B4-BE49-F238E27FC236}">
                <a16:creationId xmlns:a16="http://schemas.microsoft.com/office/drawing/2014/main" id="{83695AA2-BD5B-424D-9A2E-10DB1F67853C}"/>
              </a:ext>
            </a:extLst>
          </p:cNvPr>
          <p:cNvPicPr>
            <a:picLocks noChangeAspect="1"/>
          </p:cNvPicPr>
          <p:nvPr/>
        </p:nvPicPr>
        <p:blipFill rotWithShape="1">
          <a:blip r:embed="rId3"/>
          <a:srcRect l="20384" r="7116"/>
          <a:stretch/>
        </p:blipFill>
        <p:spPr>
          <a:xfrm>
            <a:off x="216810" y="1251168"/>
            <a:ext cx="3970020" cy="2330232"/>
          </a:xfrm>
          <a:prstGeom prst="rect">
            <a:avLst/>
          </a:prstGeom>
        </p:spPr>
      </p:pic>
      <p:sp>
        <p:nvSpPr>
          <p:cNvPr id="7" name="TextBox 6">
            <a:extLst>
              <a:ext uri="{FF2B5EF4-FFF2-40B4-BE49-F238E27FC236}">
                <a16:creationId xmlns:a16="http://schemas.microsoft.com/office/drawing/2014/main" id="{8327AC59-9525-4D15-AA04-F4FE753C3C8C}"/>
              </a:ext>
            </a:extLst>
          </p:cNvPr>
          <p:cNvSpPr txBox="1"/>
          <p:nvPr/>
        </p:nvSpPr>
        <p:spPr>
          <a:xfrm>
            <a:off x="75480" y="905291"/>
            <a:ext cx="4252680" cy="261610"/>
          </a:xfrm>
          <a:prstGeom prst="rect">
            <a:avLst/>
          </a:prstGeom>
          <a:noFill/>
        </p:spPr>
        <p:txBody>
          <a:bodyPr wrap="square" rtlCol="0">
            <a:spAutoFit/>
          </a:bodyPr>
          <a:lstStyle/>
          <a:p>
            <a:r>
              <a:rPr lang="en-US" sz="1050" b="1" dirty="0">
                <a:solidFill>
                  <a:srgbClr val="0070C0"/>
                </a:solidFill>
              </a:rPr>
              <a:t>Used NASA Earth dataset official website for searching dataset</a:t>
            </a:r>
            <a:endParaRPr lang="en-IN" sz="1050" b="1" dirty="0">
              <a:solidFill>
                <a:srgbClr val="0070C0"/>
              </a:solidFill>
            </a:endParaRPr>
          </a:p>
        </p:txBody>
      </p:sp>
      <p:pic>
        <p:nvPicPr>
          <p:cNvPr id="9" name="Picture 8">
            <a:extLst>
              <a:ext uri="{FF2B5EF4-FFF2-40B4-BE49-F238E27FC236}">
                <a16:creationId xmlns:a16="http://schemas.microsoft.com/office/drawing/2014/main" id="{DD65FD9F-B986-47ED-889E-5C3B9BB72FEB}"/>
              </a:ext>
            </a:extLst>
          </p:cNvPr>
          <p:cNvPicPr>
            <a:picLocks noChangeAspect="1"/>
          </p:cNvPicPr>
          <p:nvPr/>
        </p:nvPicPr>
        <p:blipFill>
          <a:blip r:embed="rId4"/>
          <a:stretch>
            <a:fillRect/>
          </a:stretch>
        </p:blipFill>
        <p:spPr>
          <a:xfrm>
            <a:off x="4734496" y="1251168"/>
            <a:ext cx="3970020" cy="2330232"/>
          </a:xfrm>
          <a:prstGeom prst="rect">
            <a:avLst/>
          </a:prstGeom>
        </p:spPr>
      </p:pic>
      <p:sp>
        <p:nvSpPr>
          <p:cNvPr id="11" name="TextBox 10">
            <a:extLst>
              <a:ext uri="{FF2B5EF4-FFF2-40B4-BE49-F238E27FC236}">
                <a16:creationId xmlns:a16="http://schemas.microsoft.com/office/drawing/2014/main" id="{D3003344-583D-4F77-B802-6E8E4F18245C}"/>
              </a:ext>
            </a:extLst>
          </p:cNvPr>
          <p:cNvSpPr txBox="1"/>
          <p:nvPr/>
        </p:nvSpPr>
        <p:spPr>
          <a:xfrm>
            <a:off x="4679057" y="952315"/>
            <a:ext cx="4625340" cy="246221"/>
          </a:xfrm>
          <a:prstGeom prst="rect">
            <a:avLst/>
          </a:prstGeom>
          <a:noFill/>
        </p:spPr>
        <p:txBody>
          <a:bodyPr wrap="square">
            <a:spAutoFit/>
          </a:bodyPr>
          <a:lstStyle/>
          <a:p>
            <a:r>
              <a:rPr lang="en-US" sz="1000" b="1" dirty="0">
                <a:solidFill>
                  <a:srgbClr val="0070C0"/>
                </a:solidFill>
              </a:rPr>
              <a:t>Used NASA online software for downloading Dataset (.nc) format</a:t>
            </a:r>
            <a:endParaRPr lang="en-IN" sz="1000" b="1" dirty="0">
              <a:solidFill>
                <a:srgbClr val="0070C0"/>
              </a:solidFill>
            </a:endParaRPr>
          </a:p>
        </p:txBody>
      </p:sp>
      <p:sp>
        <p:nvSpPr>
          <p:cNvPr id="13" name="TextBox 12">
            <a:extLst>
              <a:ext uri="{FF2B5EF4-FFF2-40B4-BE49-F238E27FC236}">
                <a16:creationId xmlns:a16="http://schemas.microsoft.com/office/drawing/2014/main" id="{4D6FBE8F-2AEF-41B6-B582-EA8316197BC8}"/>
              </a:ext>
            </a:extLst>
          </p:cNvPr>
          <p:cNvSpPr txBox="1"/>
          <p:nvPr/>
        </p:nvSpPr>
        <p:spPr>
          <a:xfrm>
            <a:off x="311700" y="3634695"/>
            <a:ext cx="8664660" cy="1384995"/>
          </a:xfrm>
          <a:prstGeom prst="rect">
            <a:avLst/>
          </a:prstGeom>
          <a:noFill/>
        </p:spPr>
        <p:txBody>
          <a:bodyPr wrap="square">
            <a:spAutoFit/>
          </a:bodyPr>
          <a:lstStyle/>
          <a:p>
            <a:pPr marL="285750" indent="-285750" algn="just">
              <a:buFont typeface="Wingdings" panose="05000000000000000000" pitchFamily="2" charset="2"/>
              <a:buChar char="§"/>
            </a:pPr>
            <a:r>
              <a:rPr lang="en-US" sz="1400" b="1" dirty="0">
                <a:solidFill>
                  <a:srgbClr val="0070C0"/>
                </a:solidFill>
              </a:rPr>
              <a:t>Downloaded the Weather Data and Human Dimension data ( especially for farmer’s)</a:t>
            </a:r>
          </a:p>
          <a:p>
            <a:pPr marL="285750" indent="-285750" algn="just">
              <a:buFont typeface="Wingdings" panose="05000000000000000000" pitchFamily="2" charset="2"/>
              <a:buChar char="§"/>
            </a:pPr>
            <a:r>
              <a:rPr lang="en-US" b="1" dirty="0">
                <a:solidFill>
                  <a:srgbClr val="0070C0"/>
                </a:solidFill>
              </a:rPr>
              <a:t>Which consist of different parameter</a:t>
            </a:r>
          </a:p>
          <a:p>
            <a:pPr marL="285750" indent="-285750" algn="just">
              <a:buFont typeface="Wingdings" panose="05000000000000000000" pitchFamily="2" charset="2"/>
              <a:buChar char="§"/>
            </a:pPr>
            <a:r>
              <a:rPr lang="en-US" b="1" dirty="0">
                <a:solidFill>
                  <a:srgbClr val="0070C0"/>
                </a:solidFill>
              </a:rPr>
              <a:t>Minerals like N, P, K </a:t>
            </a:r>
          </a:p>
          <a:p>
            <a:pPr marL="285750" indent="-285750" algn="just">
              <a:buFont typeface="Wingdings" panose="05000000000000000000" pitchFamily="2" charset="2"/>
              <a:buChar char="§"/>
            </a:pPr>
            <a:r>
              <a:rPr lang="en-US" sz="1400" b="1" dirty="0">
                <a:solidFill>
                  <a:srgbClr val="0070C0"/>
                </a:solidFill>
              </a:rPr>
              <a:t>Temperature</a:t>
            </a:r>
          </a:p>
          <a:p>
            <a:pPr marL="285750" indent="-285750" algn="just">
              <a:buFont typeface="Wingdings" panose="05000000000000000000" pitchFamily="2" charset="2"/>
              <a:buChar char="§"/>
            </a:pPr>
            <a:r>
              <a:rPr lang="en-US" b="1" dirty="0">
                <a:solidFill>
                  <a:srgbClr val="0070C0"/>
                </a:solidFill>
              </a:rPr>
              <a:t>Humidity</a:t>
            </a:r>
          </a:p>
          <a:p>
            <a:pPr marL="285750" indent="-285750" algn="just">
              <a:buFont typeface="Wingdings" panose="05000000000000000000" pitchFamily="2" charset="2"/>
              <a:buChar char="§"/>
            </a:pPr>
            <a:r>
              <a:rPr lang="en-US" sz="1400" b="1" dirty="0">
                <a:solidFill>
                  <a:srgbClr val="0070C0"/>
                </a:solidFill>
              </a:rPr>
              <a:t>Rainfall</a:t>
            </a:r>
            <a:endParaRPr lang="en-IN" sz="1400" b="1" dirty="0">
              <a:solidFill>
                <a:srgbClr val="0070C0"/>
              </a:solidFill>
            </a:endParaRPr>
          </a:p>
        </p:txBody>
      </p:sp>
      <p:sp>
        <p:nvSpPr>
          <p:cNvPr id="15" name="TextBox 14">
            <a:extLst>
              <a:ext uri="{FF2B5EF4-FFF2-40B4-BE49-F238E27FC236}">
                <a16:creationId xmlns:a16="http://schemas.microsoft.com/office/drawing/2014/main" id="{1C7DDF03-71B9-4290-ABAC-40B50EF50FB6}"/>
              </a:ext>
            </a:extLst>
          </p:cNvPr>
          <p:cNvSpPr txBox="1"/>
          <p:nvPr/>
        </p:nvSpPr>
        <p:spPr>
          <a:xfrm>
            <a:off x="2550254" y="4238209"/>
            <a:ext cx="6506295" cy="600164"/>
          </a:xfrm>
          <a:prstGeom prst="rect">
            <a:avLst/>
          </a:prstGeom>
          <a:noFill/>
        </p:spPr>
        <p:txBody>
          <a:bodyPr wrap="square">
            <a:spAutoFit/>
          </a:bodyPr>
          <a:lstStyle/>
          <a:p>
            <a:r>
              <a:rPr lang="en-IN" sz="1100" b="1" dirty="0">
                <a:solidFill>
                  <a:srgbClr val="FF0000"/>
                </a:solidFill>
                <a:hlinkClick r:id="rId5"/>
              </a:rPr>
              <a:t>https://drive.google.com/drive/folders/1gZ4yRFot4DGd3aIFx942iaT_c8F9Gng3?usp=drive_link</a:t>
            </a:r>
            <a:endParaRPr lang="en-IN" sz="1100" b="1" dirty="0">
              <a:solidFill>
                <a:srgbClr val="FF0000"/>
              </a:solidFill>
            </a:endParaRPr>
          </a:p>
          <a:p>
            <a:r>
              <a:rPr lang="en-IN" sz="1100" b="1" dirty="0">
                <a:solidFill>
                  <a:srgbClr val="FF0000"/>
                </a:solidFill>
              </a:rPr>
              <a:t> use this drive link to access the all datasets which I have downloaded and extracted from NASA website</a:t>
            </a:r>
          </a:p>
        </p:txBody>
      </p:sp>
    </p:spTree>
    <p:extLst>
      <p:ext uri="{BB962C8B-B14F-4D97-AF65-F5344CB8AC3E}">
        <p14:creationId xmlns:p14="http://schemas.microsoft.com/office/powerpoint/2010/main" val="123553656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462</TotalTime>
  <Words>1336</Words>
  <Application>Microsoft Office PowerPoint</Application>
  <PresentationFormat>On-screen Show (16:9)</PresentationFormat>
  <Paragraphs>133</Paragraphs>
  <Slides>14</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Open Sans</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Harsh Mishra</cp:lastModifiedBy>
  <cp:revision>27</cp:revision>
  <cp:lastPrinted>2024-10-05T12:05:01Z</cp:lastPrinted>
  <dcterms:modified xsi:type="dcterms:W3CDTF">2024-10-05T12:18:52Z</dcterms:modified>
</cp:coreProperties>
</file>